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81" r:id="rId2"/>
    <p:sldId id="272" r:id="rId3"/>
    <p:sldId id="273" r:id="rId4"/>
    <p:sldId id="274" r:id="rId5"/>
    <p:sldId id="276" r:id="rId6"/>
    <p:sldId id="277" r:id="rId7"/>
    <p:sldId id="278" r:id="rId8"/>
    <p:sldId id="279" r:id="rId9"/>
    <p:sldId id="280"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Open Sans Semibold" panose="020B0606030504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hgeINsmyKQuxV5CAXpEAazB24L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4F5"/>
    <a:srgbClr val="FF5200"/>
    <a:srgbClr val="002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4DA75B-1C41-47BC-B2A5-DBF2C34C3997}">
  <a:tblStyle styleId="{C84DA75B-1C41-47BC-B2A5-DBF2C34C399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9"/>
    <p:restoredTop sz="95923" autoAdjust="0"/>
  </p:normalViewPr>
  <p:slideViewPr>
    <p:cSldViewPr snapToGrid="0" snapToObjects="1">
      <p:cViewPr varScale="1">
        <p:scale>
          <a:sx n="111" d="100"/>
          <a:sy n="111" d="100"/>
        </p:scale>
        <p:origin x="632" y="19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3"/>
        <p:cNvGrpSpPr/>
        <p:nvPr/>
      </p:nvGrpSpPr>
      <p:grpSpPr>
        <a:xfrm>
          <a:off x="0" y="0"/>
          <a:ext cx="0" cy="0"/>
          <a:chOff x="0" y="0"/>
          <a:chExt cx="0" cy="0"/>
        </a:xfrm>
      </p:grpSpPr>
      <p:sp>
        <p:nvSpPr>
          <p:cNvPr id="54" name="Google Shape;5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a:spLocks noGrp="1"/>
          </p:cNvSpPr>
          <p:nvPr>
            <p:ph type="pic" idx="2"/>
          </p:nvPr>
        </p:nvSpPr>
        <p:spPr>
          <a:xfrm>
            <a:off x="5183188" y="987425"/>
            <a:ext cx="6172200" cy="4873625"/>
          </a:xfrm>
          <a:prstGeom prst="rect">
            <a:avLst/>
          </a:prstGeom>
          <a:noFill/>
          <a:ln>
            <a:noFill/>
          </a:ln>
        </p:spPr>
      </p:sp>
      <p:sp>
        <p:nvSpPr>
          <p:cNvPr id="67" name="Google Shape;67;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hyperlink" Target="https://drive.google.com/file/d/1nzNCunvQvU4C8PgLCc0mZkfB2n_znssE/view?usp=sharing"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8F3123F9-A84B-4CED-9FB6-A6E24A3B87EE}"/>
              </a:ext>
            </a:extLst>
          </p:cNvPr>
          <p:cNvGrpSpPr/>
          <p:nvPr/>
        </p:nvGrpSpPr>
        <p:grpSpPr>
          <a:xfrm>
            <a:off x="0" y="-874190"/>
            <a:ext cx="12192296" cy="7732190"/>
            <a:chOff x="0" y="-874190"/>
            <a:chExt cx="12192296" cy="7732190"/>
          </a:xfrm>
        </p:grpSpPr>
        <p:pic>
          <p:nvPicPr>
            <p:cNvPr id="3" name="object 3">
              <a:extLst>
                <a:ext uri="{FF2B5EF4-FFF2-40B4-BE49-F238E27FC236}">
                  <a16:creationId xmlns:a16="http://schemas.microsoft.com/office/drawing/2014/main" id="{851F0537-3937-4971-9BF6-454C28DCE5AF}"/>
                </a:ext>
              </a:extLst>
            </p:cNvPr>
            <p:cNvPicPr/>
            <p:nvPr/>
          </p:nvPicPr>
          <p:blipFill>
            <a:blip r:embed="rId2" cstate="print"/>
            <a:stretch>
              <a:fillRect/>
            </a:stretch>
          </p:blipFill>
          <p:spPr>
            <a:xfrm>
              <a:off x="1551234" y="-874190"/>
              <a:ext cx="10640766" cy="7732190"/>
            </a:xfrm>
            <a:prstGeom prst="rect">
              <a:avLst/>
            </a:prstGeom>
          </p:spPr>
        </p:pic>
        <p:sp>
          <p:nvSpPr>
            <p:cNvPr id="4" name="object 4">
              <a:extLst>
                <a:ext uri="{FF2B5EF4-FFF2-40B4-BE49-F238E27FC236}">
                  <a16:creationId xmlns:a16="http://schemas.microsoft.com/office/drawing/2014/main" id="{83BCE775-18DA-48FC-908E-7D3B75F612D5}"/>
                </a:ext>
              </a:extLst>
            </p:cNvPr>
            <p:cNvSpPr/>
            <p:nvPr/>
          </p:nvSpPr>
          <p:spPr>
            <a:xfrm>
              <a:off x="0" y="0"/>
              <a:ext cx="7292975" cy="6858000"/>
            </a:xfrm>
            <a:custGeom>
              <a:avLst/>
              <a:gdLst/>
              <a:ahLst/>
              <a:cxnLst/>
              <a:rect l="l" t="t" r="r" b="b"/>
              <a:pathLst>
                <a:path w="7292975" h="6858000">
                  <a:moveTo>
                    <a:pt x="1743938" y="0"/>
                  </a:moveTo>
                  <a:lnTo>
                    <a:pt x="0" y="0"/>
                  </a:lnTo>
                  <a:lnTo>
                    <a:pt x="0" y="6858000"/>
                  </a:lnTo>
                  <a:lnTo>
                    <a:pt x="7292860" y="6858000"/>
                  </a:lnTo>
                  <a:lnTo>
                    <a:pt x="1743938" y="0"/>
                  </a:lnTo>
                  <a:close/>
                </a:path>
              </a:pathLst>
            </a:custGeom>
            <a:solidFill>
              <a:srgbClr val="0025F9"/>
            </a:solidFill>
          </p:spPr>
          <p:txBody>
            <a:bodyPr wrap="square" lIns="0" tIns="0" rIns="0" bIns="0" rtlCol="0"/>
            <a:lstStyle/>
            <a:p>
              <a:endParaRPr/>
            </a:p>
          </p:txBody>
        </p:sp>
        <p:pic>
          <p:nvPicPr>
            <p:cNvPr id="5" name="object 5">
              <a:extLst>
                <a:ext uri="{FF2B5EF4-FFF2-40B4-BE49-F238E27FC236}">
                  <a16:creationId xmlns:a16="http://schemas.microsoft.com/office/drawing/2014/main" id="{2532198C-014A-4970-8576-9490BE284ED3}"/>
                </a:ext>
              </a:extLst>
            </p:cNvPr>
            <p:cNvPicPr/>
            <p:nvPr/>
          </p:nvPicPr>
          <p:blipFill>
            <a:blip r:embed="rId3" cstate="print"/>
            <a:stretch>
              <a:fillRect/>
            </a:stretch>
          </p:blipFill>
          <p:spPr>
            <a:xfrm>
              <a:off x="882389" y="4777155"/>
              <a:ext cx="3912317" cy="1703743"/>
            </a:xfrm>
            <a:prstGeom prst="rect">
              <a:avLst/>
            </a:prstGeom>
          </p:spPr>
        </p:pic>
        <p:sp>
          <p:nvSpPr>
            <p:cNvPr id="6" name="object 6">
              <a:extLst>
                <a:ext uri="{FF2B5EF4-FFF2-40B4-BE49-F238E27FC236}">
                  <a16:creationId xmlns:a16="http://schemas.microsoft.com/office/drawing/2014/main" id="{EABAB5FC-A64F-49A8-A059-CACB93BE6A1C}"/>
                </a:ext>
              </a:extLst>
            </p:cNvPr>
            <p:cNvSpPr/>
            <p:nvPr/>
          </p:nvSpPr>
          <p:spPr>
            <a:xfrm>
              <a:off x="9785646" y="0"/>
              <a:ext cx="2406650" cy="2976245"/>
            </a:xfrm>
            <a:custGeom>
              <a:avLst/>
              <a:gdLst/>
              <a:ahLst/>
              <a:cxnLst/>
              <a:rect l="l" t="t" r="r" b="b"/>
              <a:pathLst>
                <a:path w="2406650" h="2976245">
                  <a:moveTo>
                    <a:pt x="2406357" y="0"/>
                  </a:moveTo>
                  <a:lnTo>
                    <a:pt x="0" y="0"/>
                  </a:lnTo>
                  <a:lnTo>
                    <a:pt x="2406357" y="2975991"/>
                  </a:lnTo>
                  <a:lnTo>
                    <a:pt x="2406357" y="0"/>
                  </a:lnTo>
                  <a:close/>
                </a:path>
              </a:pathLst>
            </a:custGeom>
            <a:solidFill>
              <a:srgbClr val="0025F9"/>
            </a:solidFill>
          </p:spPr>
          <p:txBody>
            <a:bodyPr wrap="square" lIns="0" tIns="0" rIns="0" bIns="0" rtlCol="0"/>
            <a:lstStyle/>
            <a:p>
              <a:endParaRPr/>
            </a:p>
          </p:txBody>
        </p:sp>
      </p:grpSp>
      <p:sp>
        <p:nvSpPr>
          <p:cNvPr id="7" name="CuadroTexto 6">
            <a:extLst>
              <a:ext uri="{FF2B5EF4-FFF2-40B4-BE49-F238E27FC236}">
                <a16:creationId xmlns:a16="http://schemas.microsoft.com/office/drawing/2014/main" id="{D192A0F8-846D-184F-9721-9D6BF3F2E5ED}"/>
              </a:ext>
            </a:extLst>
          </p:cNvPr>
          <p:cNvSpPr txBox="1"/>
          <p:nvPr/>
        </p:nvSpPr>
        <p:spPr>
          <a:xfrm>
            <a:off x="609600" y="3525078"/>
            <a:ext cx="2915478" cy="954107"/>
          </a:xfrm>
          <a:prstGeom prst="rect">
            <a:avLst/>
          </a:prstGeom>
          <a:noFill/>
        </p:spPr>
        <p:txBody>
          <a:bodyPr wrap="square" rtlCol="0">
            <a:spAutoFit/>
          </a:bodyPr>
          <a:lstStyle/>
          <a:p>
            <a:r>
              <a:rPr lang="es-CL" sz="2800" dirty="0">
                <a:solidFill>
                  <a:schemeClr val="bg1"/>
                </a:solidFill>
              </a:rPr>
              <a:t>Modalidades de Estudio</a:t>
            </a:r>
          </a:p>
        </p:txBody>
      </p:sp>
    </p:spTree>
    <p:extLst>
      <p:ext uri="{BB962C8B-B14F-4D97-AF65-F5344CB8AC3E}">
        <p14:creationId xmlns:p14="http://schemas.microsoft.com/office/powerpoint/2010/main" val="2544638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ángulo 59">
            <a:extLst>
              <a:ext uri="{FF2B5EF4-FFF2-40B4-BE49-F238E27FC236}">
                <a16:creationId xmlns:a16="http://schemas.microsoft.com/office/drawing/2014/main" id="{B90E31ED-72D3-4131-978D-A9C18BEADDEC}"/>
              </a:ext>
            </a:extLst>
          </p:cNvPr>
          <p:cNvSpPr/>
          <p:nvPr/>
        </p:nvSpPr>
        <p:spPr>
          <a:xfrm>
            <a:off x="1642913" y="3751146"/>
            <a:ext cx="3912725" cy="2870056"/>
          </a:xfrm>
          <a:prstGeom prst="rect">
            <a:avLst/>
          </a:prstGeom>
          <a:solidFill>
            <a:srgbClr val="0026F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9" name="Rectángulo 58">
            <a:extLst>
              <a:ext uri="{FF2B5EF4-FFF2-40B4-BE49-F238E27FC236}">
                <a16:creationId xmlns:a16="http://schemas.microsoft.com/office/drawing/2014/main" id="{751B32AB-17FE-4BA0-9402-0DFDFB7CB234}"/>
              </a:ext>
            </a:extLst>
          </p:cNvPr>
          <p:cNvSpPr/>
          <p:nvPr/>
        </p:nvSpPr>
        <p:spPr>
          <a:xfrm>
            <a:off x="1283552" y="2375504"/>
            <a:ext cx="4272086" cy="4245697"/>
          </a:xfrm>
          <a:prstGeom prst="rect">
            <a:avLst/>
          </a:prstGeom>
          <a:solidFill>
            <a:srgbClr val="0026F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L" dirty="0"/>
          </a:p>
        </p:txBody>
      </p:sp>
      <p:sp>
        <p:nvSpPr>
          <p:cNvPr id="61" name="Rectángulo 60">
            <a:extLst>
              <a:ext uri="{FF2B5EF4-FFF2-40B4-BE49-F238E27FC236}">
                <a16:creationId xmlns:a16="http://schemas.microsoft.com/office/drawing/2014/main" id="{FB9BBFAA-2D22-426B-8169-84C0314291B1}"/>
              </a:ext>
            </a:extLst>
          </p:cNvPr>
          <p:cNvSpPr/>
          <p:nvPr/>
        </p:nvSpPr>
        <p:spPr>
          <a:xfrm>
            <a:off x="2085920" y="5125040"/>
            <a:ext cx="3469718" cy="1496424"/>
          </a:xfrm>
          <a:prstGeom prst="rect">
            <a:avLst/>
          </a:prstGeom>
          <a:solidFill>
            <a:srgbClr val="0026F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a16="http://schemas.microsoft.com/office/drawing/2014/main" id="{6D281118-BB55-4DD7-B86C-1B0507611B44}"/>
              </a:ext>
            </a:extLst>
          </p:cNvPr>
          <p:cNvSpPr/>
          <p:nvPr/>
        </p:nvSpPr>
        <p:spPr>
          <a:xfrm>
            <a:off x="2085920" y="4736711"/>
            <a:ext cx="3469717" cy="423486"/>
          </a:xfrm>
          <a:prstGeom prst="rect">
            <a:avLst/>
          </a:prstGeom>
          <a:solidFill>
            <a:srgbClr val="002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Rectángulo 21">
            <a:extLst>
              <a:ext uri="{FF2B5EF4-FFF2-40B4-BE49-F238E27FC236}">
                <a16:creationId xmlns:a16="http://schemas.microsoft.com/office/drawing/2014/main" id="{A9D06B56-4B53-4849-B6BF-403262CFFD67}"/>
              </a:ext>
            </a:extLst>
          </p:cNvPr>
          <p:cNvSpPr/>
          <p:nvPr/>
        </p:nvSpPr>
        <p:spPr>
          <a:xfrm>
            <a:off x="1646251" y="3327659"/>
            <a:ext cx="3909386" cy="423486"/>
          </a:xfrm>
          <a:prstGeom prst="rect">
            <a:avLst/>
          </a:prstGeom>
          <a:solidFill>
            <a:srgbClr val="002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Rectángulo 13">
            <a:extLst>
              <a:ext uri="{FF2B5EF4-FFF2-40B4-BE49-F238E27FC236}">
                <a16:creationId xmlns:a16="http://schemas.microsoft.com/office/drawing/2014/main" id="{EB90F9E0-E5CE-45A3-9E9C-85BC861E4DC3}"/>
              </a:ext>
            </a:extLst>
          </p:cNvPr>
          <p:cNvSpPr/>
          <p:nvPr/>
        </p:nvSpPr>
        <p:spPr>
          <a:xfrm>
            <a:off x="1283552" y="1973473"/>
            <a:ext cx="4272086" cy="423486"/>
          </a:xfrm>
          <a:prstGeom prst="rect">
            <a:avLst/>
          </a:prstGeom>
          <a:solidFill>
            <a:srgbClr val="002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Triángulo isósceles 4">
            <a:extLst>
              <a:ext uri="{FF2B5EF4-FFF2-40B4-BE49-F238E27FC236}">
                <a16:creationId xmlns:a16="http://schemas.microsoft.com/office/drawing/2014/main" id="{BDBD1602-F96E-4E6D-9E34-0EC498017F50}"/>
              </a:ext>
            </a:extLst>
          </p:cNvPr>
          <p:cNvSpPr/>
          <p:nvPr/>
        </p:nvSpPr>
        <p:spPr>
          <a:xfrm rot="10800000">
            <a:off x="7437294" y="1861444"/>
            <a:ext cx="3826688" cy="3604619"/>
          </a:xfrm>
          <a:prstGeom prst="triangle">
            <a:avLst/>
          </a:prstGeom>
          <a:solidFill>
            <a:srgbClr val="0026FA">
              <a:alpha val="30000"/>
            </a:srgbClr>
          </a:solidFill>
          <a:ln w="38100">
            <a:solidFill>
              <a:srgbClr val="002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cxnSp>
        <p:nvCxnSpPr>
          <p:cNvPr id="7" name="Conector recto 6">
            <a:extLst>
              <a:ext uri="{FF2B5EF4-FFF2-40B4-BE49-F238E27FC236}">
                <a16:creationId xmlns:a16="http://schemas.microsoft.com/office/drawing/2014/main" id="{86070589-A900-49B1-A5A0-38AE77BD1CF1}"/>
              </a:ext>
            </a:extLst>
          </p:cNvPr>
          <p:cNvCxnSpPr>
            <a:cxnSpLocks/>
          </p:cNvCxnSpPr>
          <p:nvPr/>
        </p:nvCxnSpPr>
        <p:spPr>
          <a:xfrm flipH="1">
            <a:off x="8576841" y="4045144"/>
            <a:ext cx="1574156" cy="0"/>
          </a:xfrm>
          <a:prstGeom prst="line">
            <a:avLst/>
          </a:prstGeom>
          <a:ln w="381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7FC588F0-9B25-4501-869A-E8DABD3D66D9}"/>
              </a:ext>
            </a:extLst>
          </p:cNvPr>
          <p:cNvCxnSpPr>
            <a:cxnSpLocks/>
          </p:cNvCxnSpPr>
          <p:nvPr/>
        </p:nvCxnSpPr>
        <p:spPr>
          <a:xfrm flipH="1">
            <a:off x="7963382" y="2873799"/>
            <a:ext cx="2801074" cy="0"/>
          </a:xfrm>
          <a:prstGeom prst="line">
            <a:avLst/>
          </a:prstGeom>
          <a:ln w="38100">
            <a:solidFill>
              <a:srgbClr val="0026FA"/>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D3671E77-5EA7-464D-A727-ABD87C2C97D0}"/>
              </a:ext>
            </a:extLst>
          </p:cNvPr>
          <p:cNvSpPr txBox="1"/>
          <p:nvPr/>
        </p:nvSpPr>
        <p:spPr>
          <a:xfrm>
            <a:off x="2273007" y="2015939"/>
            <a:ext cx="2188420" cy="338554"/>
          </a:xfrm>
          <a:prstGeom prst="rect">
            <a:avLst/>
          </a:prstGeom>
          <a:noFill/>
        </p:spPr>
        <p:txBody>
          <a:bodyPr wrap="none" rtlCol="0">
            <a:spAutoFit/>
          </a:bodyPr>
          <a:lstStyle/>
          <a:p>
            <a:r>
              <a:rPr lang="es-CL" sz="1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Programas/Carreras</a:t>
            </a:r>
          </a:p>
        </p:txBody>
      </p:sp>
      <p:sp>
        <p:nvSpPr>
          <p:cNvPr id="16" name="CuadroTexto 15">
            <a:extLst>
              <a:ext uri="{FF2B5EF4-FFF2-40B4-BE49-F238E27FC236}">
                <a16:creationId xmlns:a16="http://schemas.microsoft.com/office/drawing/2014/main" id="{F52643C8-AE55-4BC5-BDF0-90152E2D9AAB}"/>
              </a:ext>
            </a:extLst>
          </p:cNvPr>
          <p:cNvSpPr txBox="1"/>
          <p:nvPr/>
        </p:nvSpPr>
        <p:spPr>
          <a:xfrm>
            <a:off x="2907616" y="3369987"/>
            <a:ext cx="1356462" cy="338554"/>
          </a:xfrm>
          <a:prstGeom prst="rect">
            <a:avLst/>
          </a:prstGeom>
          <a:noFill/>
        </p:spPr>
        <p:txBody>
          <a:bodyPr wrap="none" rtlCol="0">
            <a:spAutoFit/>
          </a:bodyPr>
          <a:lstStyle/>
          <a:p>
            <a:r>
              <a:rPr lang="es-CL" sz="1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Asignaturas</a:t>
            </a:r>
          </a:p>
        </p:txBody>
      </p:sp>
      <p:sp>
        <p:nvSpPr>
          <p:cNvPr id="17" name="CuadroTexto 16">
            <a:extLst>
              <a:ext uri="{FF2B5EF4-FFF2-40B4-BE49-F238E27FC236}">
                <a16:creationId xmlns:a16="http://schemas.microsoft.com/office/drawing/2014/main" id="{BE24A8F5-8B2F-4026-A564-0E477B8EB466}"/>
              </a:ext>
            </a:extLst>
          </p:cNvPr>
          <p:cNvSpPr txBox="1"/>
          <p:nvPr/>
        </p:nvSpPr>
        <p:spPr>
          <a:xfrm>
            <a:off x="3292108" y="4779177"/>
            <a:ext cx="1045479" cy="338554"/>
          </a:xfrm>
          <a:prstGeom prst="rect">
            <a:avLst/>
          </a:prstGeom>
          <a:noFill/>
        </p:spPr>
        <p:txBody>
          <a:bodyPr wrap="none" rtlCol="0">
            <a:spAutoFit/>
          </a:bodyPr>
          <a:lstStyle/>
          <a:p>
            <a:r>
              <a:rPr lang="es-CL" sz="1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Sesiones</a:t>
            </a:r>
          </a:p>
        </p:txBody>
      </p:sp>
      <p:sp>
        <p:nvSpPr>
          <p:cNvPr id="9" name="CuadroTexto 8">
            <a:extLst>
              <a:ext uri="{FF2B5EF4-FFF2-40B4-BE49-F238E27FC236}">
                <a16:creationId xmlns:a16="http://schemas.microsoft.com/office/drawing/2014/main" id="{D09DBE5D-6C4E-44F5-BBCC-01933EA2DBAF}"/>
              </a:ext>
            </a:extLst>
          </p:cNvPr>
          <p:cNvSpPr txBox="1"/>
          <p:nvPr/>
        </p:nvSpPr>
        <p:spPr>
          <a:xfrm>
            <a:off x="2085920" y="3800479"/>
            <a:ext cx="1697901" cy="738664"/>
          </a:xfrm>
          <a:prstGeom prst="rect">
            <a:avLst/>
          </a:prstGeom>
          <a:noFill/>
        </p:spPr>
        <p:txBody>
          <a:bodyPr wrap="none" rtlCol="0">
            <a:spAutoFit/>
          </a:bodyPr>
          <a:lstStyle/>
          <a:p>
            <a:pPr marL="285750" indent="-285750">
              <a:buFont typeface="Arial" panose="020B0604020202020204" pitchFamily="34" charset="0"/>
              <a:buChar char="•"/>
            </a:pPr>
            <a:r>
              <a:rPr lang="es-CL" dirty="0">
                <a:latin typeface="+mj-lt"/>
                <a:cs typeface="Gotham Pro Light" panose="02000503030000020004" pitchFamily="50" charset="0"/>
              </a:rPr>
              <a:t>Presencial</a:t>
            </a:r>
          </a:p>
          <a:p>
            <a:pPr marL="285750" indent="-285750">
              <a:buFont typeface="Arial" panose="020B0604020202020204" pitchFamily="34" charset="0"/>
              <a:buChar char="•"/>
            </a:pPr>
            <a:r>
              <a:rPr lang="es-CL" dirty="0">
                <a:latin typeface="+mj-lt"/>
                <a:cs typeface="Gotham Pro Light" panose="02000503030000020004" pitchFamily="50" charset="0"/>
              </a:rPr>
              <a:t>Online</a:t>
            </a:r>
          </a:p>
          <a:p>
            <a:pPr marL="285750" indent="-285750">
              <a:buFont typeface="Arial" panose="020B0604020202020204" pitchFamily="34" charset="0"/>
              <a:buChar char="•"/>
            </a:pPr>
            <a:r>
              <a:rPr lang="es-CL" dirty="0">
                <a:latin typeface="+mj-lt"/>
                <a:cs typeface="Gotham Pro Light" panose="02000503030000020004" pitchFamily="50" charset="0"/>
              </a:rPr>
              <a:t>Semipresencial</a:t>
            </a:r>
          </a:p>
        </p:txBody>
      </p:sp>
      <p:sp>
        <p:nvSpPr>
          <p:cNvPr id="19" name="CuadroTexto 18">
            <a:extLst>
              <a:ext uri="{FF2B5EF4-FFF2-40B4-BE49-F238E27FC236}">
                <a16:creationId xmlns:a16="http://schemas.microsoft.com/office/drawing/2014/main" id="{65765CAA-93D1-4CBA-9B0E-18F76AC34E6E}"/>
              </a:ext>
            </a:extLst>
          </p:cNvPr>
          <p:cNvSpPr txBox="1"/>
          <p:nvPr/>
        </p:nvSpPr>
        <p:spPr>
          <a:xfrm>
            <a:off x="1632341" y="2465274"/>
            <a:ext cx="3110147" cy="738664"/>
          </a:xfrm>
          <a:prstGeom prst="rect">
            <a:avLst/>
          </a:prstGeom>
          <a:noFill/>
        </p:spPr>
        <p:txBody>
          <a:bodyPr wrap="none" rtlCol="0">
            <a:spAutoFit/>
          </a:bodyPr>
          <a:lstStyle/>
          <a:p>
            <a:pPr marL="285750" indent="-285750">
              <a:buFont typeface="Arial" panose="020B0604020202020204" pitchFamily="34" charset="0"/>
              <a:buChar char="•"/>
            </a:pPr>
            <a:r>
              <a:rPr lang="es-CL" dirty="0">
                <a:latin typeface="+mj-lt"/>
                <a:cs typeface="Gotham Pro Light" panose="02000503030000020004" pitchFamily="50" charset="0"/>
              </a:rPr>
              <a:t>Presencial (Tradicional o </a:t>
            </a:r>
            <a:r>
              <a:rPr lang="es-CL" dirty="0" err="1">
                <a:latin typeface="+mj-lt"/>
                <a:cs typeface="Gotham Pro Light" panose="02000503030000020004" pitchFamily="50" charset="0"/>
              </a:rPr>
              <a:t>HyFlex</a:t>
            </a:r>
            <a:r>
              <a:rPr lang="es-CL" dirty="0">
                <a:latin typeface="+mj-lt"/>
                <a:cs typeface="Gotham Pro Light" panose="02000503030000020004" pitchFamily="50" charset="0"/>
              </a:rPr>
              <a:t>)</a:t>
            </a:r>
          </a:p>
          <a:p>
            <a:pPr marL="285750" indent="-285750">
              <a:buFont typeface="Arial" panose="020B0604020202020204" pitchFamily="34" charset="0"/>
              <a:buChar char="•"/>
            </a:pPr>
            <a:r>
              <a:rPr lang="es-CL" dirty="0">
                <a:latin typeface="+mj-lt"/>
                <a:cs typeface="Gotham Pro Light" panose="02000503030000020004" pitchFamily="50" charset="0"/>
              </a:rPr>
              <a:t>Semipresencial</a:t>
            </a:r>
          </a:p>
          <a:p>
            <a:pPr marL="285750" indent="-285750">
              <a:buFont typeface="Arial" panose="020B0604020202020204" pitchFamily="34" charset="0"/>
              <a:buChar char="•"/>
            </a:pPr>
            <a:r>
              <a:rPr lang="es-CL" dirty="0">
                <a:latin typeface="+mj-lt"/>
                <a:cs typeface="Gotham Pro Light" panose="02000503030000020004" pitchFamily="50" charset="0"/>
              </a:rPr>
              <a:t>Online (Online,  Live, Híbrido)</a:t>
            </a:r>
          </a:p>
        </p:txBody>
      </p:sp>
      <p:sp>
        <p:nvSpPr>
          <p:cNvPr id="20" name="CuadroTexto 19">
            <a:extLst>
              <a:ext uri="{FF2B5EF4-FFF2-40B4-BE49-F238E27FC236}">
                <a16:creationId xmlns:a16="http://schemas.microsoft.com/office/drawing/2014/main" id="{FE438412-1CA0-4D30-AF79-6C7F0BF759E0}"/>
              </a:ext>
            </a:extLst>
          </p:cNvPr>
          <p:cNvSpPr txBox="1"/>
          <p:nvPr/>
        </p:nvSpPr>
        <p:spPr>
          <a:xfrm>
            <a:off x="2249386" y="5163498"/>
            <a:ext cx="2593980" cy="1169551"/>
          </a:xfrm>
          <a:prstGeom prst="rect">
            <a:avLst/>
          </a:prstGeom>
          <a:noFill/>
        </p:spPr>
        <p:txBody>
          <a:bodyPr wrap="none" rtlCol="0">
            <a:spAutoFit/>
          </a:bodyPr>
          <a:lstStyle/>
          <a:p>
            <a:pPr marL="285750" indent="-285750">
              <a:buFont typeface="Arial" panose="020B0604020202020204" pitchFamily="34" charset="0"/>
              <a:buChar char="•"/>
            </a:pPr>
            <a:r>
              <a:rPr lang="es-CL" dirty="0">
                <a:latin typeface="+mj-lt"/>
                <a:cs typeface="Gotham Pro Light" panose="02000503030000020004" pitchFamily="50" charset="0"/>
              </a:rPr>
              <a:t>Presencial Tradicional</a:t>
            </a:r>
          </a:p>
          <a:p>
            <a:pPr marL="285750" indent="-285750">
              <a:buFont typeface="Arial" panose="020B0604020202020204" pitchFamily="34" charset="0"/>
              <a:buChar char="•"/>
            </a:pPr>
            <a:r>
              <a:rPr lang="es-CL" dirty="0">
                <a:latin typeface="+mj-lt"/>
                <a:cs typeface="Gotham Pro Light" panose="02000503030000020004" pitchFamily="50" charset="0"/>
              </a:rPr>
              <a:t>Presencial en Sala Híbrida</a:t>
            </a:r>
          </a:p>
          <a:p>
            <a:pPr marL="285750" indent="-285750">
              <a:buFont typeface="Arial" panose="020B0604020202020204" pitchFamily="34" charset="0"/>
              <a:buChar char="•"/>
            </a:pPr>
            <a:r>
              <a:rPr lang="es-CL" dirty="0">
                <a:latin typeface="+mj-lt"/>
                <a:cs typeface="Gotham Pro Light" panose="02000503030000020004" pitchFamily="50" charset="0"/>
              </a:rPr>
              <a:t>Online Sincrónica por VC</a:t>
            </a:r>
          </a:p>
          <a:p>
            <a:pPr marL="285750" indent="-285750">
              <a:buFont typeface="Arial" panose="020B0604020202020204" pitchFamily="34" charset="0"/>
              <a:buChar char="•"/>
            </a:pPr>
            <a:r>
              <a:rPr lang="es-CL" dirty="0">
                <a:latin typeface="+mj-lt"/>
                <a:cs typeface="Gotham Pro Light" panose="02000503030000020004" pitchFamily="50" charset="0"/>
              </a:rPr>
              <a:t>Online Asincrónica</a:t>
            </a:r>
          </a:p>
          <a:p>
            <a:pPr marL="285750" indent="-285750">
              <a:buFont typeface="Arial" panose="020B0604020202020204" pitchFamily="34" charset="0"/>
              <a:buChar char="•"/>
            </a:pPr>
            <a:r>
              <a:rPr lang="es-CL" dirty="0">
                <a:latin typeface="+mj-lt"/>
                <a:cs typeface="Gotham Pro Light" panose="02000503030000020004" pitchFamily="50" charset="0"/>
              </a:rPr>
              <a:t>Online </a:t>
            </a:r>
            <a:r>
              <a:rPr lang="es-CL" dirty="0" err="1">
                <a:latin typeface="+mj-lt"/>
                <a:cs typeface="Gotham Pro Light" panose="02000503030000020004" pitchFamily="50" charset="0"/>
              </a:rPr>
              <a:t>Autoinstructiva</a:t>
            </a:r>
            <a:endParaRPr lang="es-CL" dirty="0">
              <a:latin typeface="+mj-lt"/>
              <a:cs typeface="Gotham Pro Light" panose="02000503030000020004" pitchFamily="50" charset="0"/>
            </a:endParaRPr>
          </a:p>
        </p:txBody>
      </p:sp>
      <p:cxnSp>
        <p:nvCxnSpPr>
          <p:cNvPr id="39" name="Conector recto de flecha 38">
            <a:extLst>
              <a:ext uri="{FF2B5EF4-FFF2-40B4-BE49-F238E27FC236}">
                <a16:creationId xmlns:a16="http://schemas.microsoft.com/office/drawing/2014/main" id="{628463FB-5675-4382-90A3-084076B8D185}"/>
              </a:ext>
            </a:extLst>
          </p:cNvPr>
          <p:cNvCxnSpPr>
            <a:cxnSpLocks/>
          </p:cNvCxnSpPr>
          <p:nvPr/>
        </p:nvCxnSpPr>
        <p:spPr>
          <a:xfrm flipH="1">
            <a:off x="5555637" y="4948454"/>
            <a:ext cx="3517816" cy="0"/>
          </a:xfrm>
          <a:prstGeom prst="straightConnector1">
            <a:avLst/>
          </a:prstGeom>
          <a:ln w="12700">
            <a:solidFill>
              <a:srgbClr val="0026FA"/>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6190F68B-63A0-4771-AA5E-4B76CEF21D58}"/>
              </a:ext>
            </a:extLst>
          </p:cNvPr>
          <p:cNvCxnSpPr>
            <a:cxnSpLocks/>
          </p:cNvCxnSpPr>
          <p:nvPr/>
        </p:nvCxnSpPr>
        <p:spPr>
          <a:xfrm flipH="1">
            <a:off x="5555638" y="3528828"/>
            <a:ext cx="2768929" cy="10574"/>
          </a:xfrm>
          <a:prstGeom prst="straightConnector1">
            <a:avLst/>
          </a:prstGeom>
          <a:ln w="12700">
            <a:solidFill>
              <a:srgbClr val="0026FA"/>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45272A75-8488-4774-B5C0-AED0082CBEE9}"/>
              </a:ext>
            </a:extLst>
          </p:cNvPr>
          <p:cNvCxnSpPr>
            <a:cxnSpLocks/>
          </p:cNvCxnSpPr>
          <p:nvPr/>
        </p:nvCxnSpPr>
        <p:spPr>
          <a:xfrm flipH="1">
            <a:off x="5555639" y="2185216"/>
            <a:ext cx="2052603" cy="0"/>
          </a:xfrm>
          <a:prstGeom prst="straightConnector1">
            <a:avLst/>
          </a:prstGeom>
          <a:ln w="12700">
            <a:solidFill>
              <a:srgbClr val="0026FA"/>
            </a:solidFill>
            <a:tailEnd type="triangle"/>
          </a:ln>
        </p:spPr>
        <p:style>
          <a:lnRef idx="1">
            <a:schemeClr val="accent1"/>
          </a:lnRef>
          <a:fillRef idx="0">
            <a:schemeClr val="accent1"/>
          </a:fillRef>
          <a:effectRef idx="0">
            <a:schemeClr val="accent1"/>
          </a:effectRef>
          <a:fontRef idx="minor">
            <a:schemeClr val="tx1"/>
          </a:fontRef>
        </p:style>
      </p:cxnSp>
      <p:sp>
        <p:nvSpPr>
          <p:cNvPr id="48" name="CuadroTexto 47">
            <a:extLst>
              <a:ext uri="{FF2B5EF4-FFF2-40B4-BE49-F238E27FC236}">
                <a16:creationId xmlns:a16="http://schemas.microsoft.com/office/drawing/2014/main" id="{848624EC-775F-4657-BEBF-747F4C9860B5}"/>
              </a:ext>
            </a:extLst>
          </p:cNvPr>
          <p:cNvSpPr txBox="1"/>
          <p:nvPr/>
        </p:nvSpPr>
        <p:spPr>
          <a:xfrm>
            <a:off x="4337587" y="445794"/>
            <a:ext cx="3826689" cy="461665"/>
          </a:xfrm>
          <a:prstGeom prst="rect">
            <a:avLst/>
          </a:prstGeom>
          <a:noFill/>
        </p:spPr>
        <p:txBody>
          <a:bodyPr wrap="none" rtlCol="0">
            <a:spAutoFit/>
          </a:bodyPr>
          <a:lstStyle/>
          <a:p>
            <a:r>
              <a:rPr lang="es-CL" sz="2400" dirty="0">
                <a:latin typeface="Open Sans Semibold" panose="020B0706030804020204" pitchFamily="34" charset="0"/>
                <a:ea typeface="Open Sans Semibold" panose="020B0706030804020204" pitchFamily="34" charset="0"/>
                <a:cs typeface="Open Sans Semibold" panose="020B0706030804020204" pitchFamily="34" charset="0"/>
              </a:rPr>
              <a:t>TIPOS DE MODALIDADES</a:t>
            </a:r>
          </a:p>
        </p:txBody>
      </p:sp>
      <p:sp>
        <p:nvSpPr>
          <p:cNvPr id="21" name="CuadroTexto 20">
            <a:extLst>
              <a:ext uri="{FF2B5EF4-FFF2-40B4-BE49-F238E27FC236}">
                <a16:creationId xmlns:a16="http://schemas.microsoft.com/office/drawing/2014/main" id="{EAC98766-A8C9-4628-97A0-492F8EF753DB}"/>
              </a:ext>
            </a:extLst>
          </p:cNvPr>
          <p:cNvSpPr txBox="1"/>
          <p:nvPr/>
        </p:nvSpPr>
        <p:spPr>
          <a:xfrm>
            <a:off x="7547097" y="1436144"/>
            <a:ext cx="3607077" cy="307777"/>
          </a:xfrm>
          <a:prstGeom prst="rect">
            <a:avLst/>
          </a:prstGeom>
          <a:noFill/>
        </p:spPr>
        <p:txBody>
          <a:bodyPr wrap="none" rtlCol="0">
            <a:spAutoFit/>
          </a:bodyPr>
          <a:lstStyle/>
          <a:p>
            <a:pPr algn="ctr"/>
            <a:r>
              <a:rPr lang="es-CL" dirty="0">
                <a:latin typeface="+mj-lt"/>
                <a:cs typeface="Gotham Pro Light" panose="02000503030000020004" pitchFamily="50" charset="0"/>
              </a:rPr>
              <a:t>3 niveles para definir el nivel de virtualidad:</a:t>
            </a:r>
          </a:p>
        </p:txBody>
      </p:sp>
      <p:sp>
        <p:nvSpPr>
          <p:cNvPr id="4" name="CuadroTexto 3">
            <a:extLst>
              <a:ext uri="{FF2B5EF4-FFF2-40B4-BE49-F238E27FC236}">
                <a16:creationId xmlns:a16="http://schemas.microsoft.com/office/drawing/2014/main" id="{ACE3EF51-C733-4C83-8871-63D4F98CEFA0}"/>
              </a:ext>
            </a:extLst>
          </p:cNvPr>
          <p:cNvSpPr txBox="1"/>
          <p:nvPr/>
        </p:nvSpPr>
        <p:spPr>
          <a:xfrm>
            <a:off x="8879994" y="2199743"/>
            <a:ext cx="941284" cy="369332"/>
          </a:xfrm>
          <a:prstGeom prst="rect">
            <a:avLst/>
          </a:prstGeom>
          <a:noFill/>
        </p:spPr>
        <p:txBody>
          <a:bodyPr wrap="none" rtlCol="0">
            <a:spAutoFit/>
          </a:bodyPr>
          <a:lstStyle/>
          <a:p>
            <a:pPr algn="ctr"/>
            <a:r>
              <a:rPr lang="es-CL" sz="1800" dirty="0">
                <a:solidFill>
                  <a:srgbClr val="0026FA"/>
                </a:solidFill>
                <a:latin typeface="Open Sans Semibold" panose="020B0706030804020204" pitchFamily="34" charset="0"/>
                <a:ea typeface="Open Sans Semibold" panose="020B0706030804020204" pitchFamily="34" charset="0"/>
                <a:cs typeface="Open Sans Semibold" panose="020B0706030804020204" pitchFamily="34" charset="0"/>
              </a:rPr>
              <a:t>Nivel 1</a:t>
            </a:r>
          </a:p>
        </p:txBody>
      </p:sp>
      <p:sp>
        <p:nvSpPr>
          <p:cNvPr id="25" name="CuadroTexto 24">
            <a:extLst>
              <a:ext uri="{FF2B5EF4-FFF2-40B4-BE49-F238E27FC236}">
                <a16:creationId xmlns:a16="http://schemas.microsoft.com/office/drawing/2014/main" id="{E5DE4656-1912-41D6-9A02-B94B65A9A24B}"/>
              </a:ext>
            </a:extLst>
          </p:cNvPr>
          <p:cNvSpPr txBox="1"/>
          <p:nvPr/>
        </p:nvSpPr>
        <p:spPr>
          <a:xfrm>
            <a:off x="8879994" y="3317675"/>
            <a:ext cx="941284" cy="369332"/>
          </a:xfrm>
          <a:prstGeom prst="rect">
            <a:avLst/>
          </a:prstGeom>
          <a:noFill/>
        </p:spPr>
        <p:txBody>
          <a:bodyPr wrap="none" rtlCol="0">
            <a:spAutoFit/>
          </a:bodyPr>
          <a:lstStyle/>
          <a:p>
            <a:pPr algn="ctr"/>
            <a:r>
              <a:rPr lang="es-CL" sz="1800" dirty="0">
                <a:solidFill>
                  <a:srgbClr val="0026FA"/>
                </a:solidFill>
                <a:latin typeface="Open Sans Semibold" panose="020B0706030804020204" pitchFamily="34" charset="0"/>
                <a:ea typeface="Open Sans Semibold" panose="020B0706030804020204" pitchFamily="34" charset="0"/>
                <a:cs typeface="Open Sans Semibold" panose="020B0706030804020204" pitchFamily="34" charset="0"/>
              </a:rPr>
              <a:t>Nivel 2</a:t>
            </a:r>
          </a:p>
        </p:txBody>
      </p:sp>
      <p:sp>
        <p:nvSpPr>
          <p:cNvPr id="26" name="CuadroTexto 25">
            <a:extLst>
              <a:ext uri="{FF2B5EF4-FFF2-40B4-BE49-F238E27FC236}">
                <a16:creationId xmlns:a16="http://schemas.microsoft.com/office/drawing/2014/main" id="{19E9B915-9848-4BEF-8116-F9961864554E}"/>
              </a:ext>
            </a:extLst>
          </p:cNvPr>
          <p:cNvSpPr txBox="1"/>
          <p:nvPr/>
        </p:nvSpPr>
        <p:spPr>
          <a:xfrm>
            <a:off x="8879994" y="4267462"/>
            <a:ext cx="941284" cy="369332"/>
          </a:xfrm>
          <a:prstGeom prst="rect">
            <a:avLst/>
          </a:prstGeom>
          <a:noFill/>
        </p:spPr>
        <p:txBody>
          <a:bodyPr wrap="none" rtlCol="0">
            <a:spAutoFit/>
          </a:bodyPr>
          <a:lstStyle/>
          <a:p>
            <a:pPr algn="ctr"/>
            <a:r>
              <a:rPr lang="es-CL" sz="1800" dirty="0">
                <a:solidFill>
                  <a:srgbClr val="0026FA"/>
                </a:solidFill>
                <a:latin typeface="Open Sans Semibold" panose="020B0706030804020204" pitchFamily="34" charset="0"/>
                <a:ea typeface="Open Sans Semibold" panose="020B0706030804020204" pitchFamily="34" charset="0"/>
                <a:cs typeface="Open Sans Semibold" panose="020B0706030804020204" pitchFamily="34" charset="0"/>
              </a:rPr>
              <a:t>Nivel 3</a:t>
            </a:r>
          </a:p>
        </p:txBody>
      </p:sp>
    </p:spTree>
    <p:extLst>
      <p:ext uri="{BB962C8B-B14F-4D97-AF65-F5344CB8AC3E}">
        <p14:creationId xmlns:p14="http://schemas.microsoft.com/office/powerpoint/2010/main" val="1030161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ángulo 186">
            <a:extLst>
              <a:ext uri="{FF2B5EF4-FFF2-40B4-BE49-F238E27FC236}">
                <a16:creationId xmlns:a16="http://schemas.microsoft.com/office/drawing/2014/main" id="{A3B82D86-C190-1146-ADC0-AE432C0F7480}"/>
              </a:ext>
            </a:extLst>
          </p:cNvPr>
          <p:cNvSpPr/>
          <p:nvPr/>
        </p:nvSpPr>
        <p:spPr>
          <a:xfrm>
            <a:off x="7553155" y="5701504"/>
            <a:ext cx="4588615" cy="720000"/>
          </a:xfrm>
          <a:prstGeom prst="rect">
            <a:avLst/>
          </a:prstGeom>
          <a:solidFill>
            <a:srgbClr val="FF52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latin typeface="+mj-lt"/>
            </a:endParaRPr>
          </a:p>
        </p:txBody>
      </p:sp>
      <p:sp>
        <p:nvSpPr>
          <p:cNvPr id="186" name="Rectángulo 185">
            <a:extLst>
              <a:ext uri="{FF2B5EF4-FFF2-40B4-BE49-F238E27FC236}">
                <a16:creationId xmlns:a16="http://schemas.microsoft.com/office/drawing/2014/main" id="{E06DC350-7F09-9F44-B7AC-947B664203C8}"/>
              </a:ext>
            </a:extLst>
          </p:cNvPr>
          <p:cNvSpPr/>
          <p:nvPr/>
        </p:nvSpPr>
        <p:spPr>
          <a:xfrm>
            <a:off x="7568935" y="4226200"/>
            <a:ext cx="4588615" cy="720000"/>
          </a:xfrm>
          <a:prstGeom prst="rect">
            <a:avLst/>
          </a:prstGeom>
          <a:solidFill>
            <a:srgbClr val="FF52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latin typeface="+mj-lt"/>
            </a:endParaRPr>
          </a:p>
        </p:txBody>
      </p:sp>
      <p:sp>
        <p:nvSpPr>
          <p:cNvPr id="185" name="Rectángulo 184">
            <a:extLst>
              <a:ext uri="{FF2B5EF4-FFF2-40B4-BE49-F238E27FC236}">
                <a16:creationId xmlns:a16="http://schemas.microsoft.com/office/drawing/2014/main" id="{3554D0BB-D8A6-2148-AD1B-01FB067DCD7A}"/>
              </a:ext>
            </a:extLst>
          </p:cNvPr>
          <p:cNvSpPr/>
          <p:nvPr/>
        </p:nvSpPr>
        <p:spPr>
          <a:xfrm>
            <a:off x="7598683" y="2114040"/>
            <a:ext cx="4533190" cy="720000"/>
          </a:xfrm>
          <a:prstGeom prst="rect">
            <a:avLst/>
          </a:prstGeom>
          <a:solidFill>
            <a:srgbClr val="FF52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latin typeface="+mj-lt"/>
            </a:endParaRPr>
          </a:p>
        </p:txBody>
      </p:sp>
      <p:sp>
        <p:nvSpPr>
          <p:cNvPr id="146" name="Rectángulo 145">
            <a:extLst>
              <a:ext uri="{FF2B5EF4-FFF2-40B4-BE49-F238E27FC236}">
                <a16:creationId xmlns:a16="http://schemas.microsoft.com/office/drawing/2014/main" id="{45004EEC-DA16-9644-B561-C1E02DA1F4C9}"/>
              </a:ext>
            </a:extLst>
          </p:cNvPr>
          <p:cNvSpPr/>
          <p:nvPr/>
        </p:nvSpPr>
        <p:spPr>
          <a:xfrm>
            <a:off x="7615432" y="611263"/>
            <a:ext cx="4533190" cy="635406"/>
          </a:xfrm>
          <a:prstGeom prst="rect">
            <a:avLst/>
          </a:prstGeom>
          <a:solidFill>
            <a:srgbClr val="FF5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latin typeface="+mj-lt"/>
            </a:endParaRPr>
          </a:p>
        </p:txBody>
      </p:sp>
      <p:sp>
        <p:nvSpPr>
          <p:cNvPr id="10" name="Rectángulo 9">
            <a:extLst>
              <a:ext uri="{FF2B5EF4-FFF2-40B4-BE49-F238E27FC236}">
                <a16:creationId xmlns:a16="http://schemas.microsoft.com/office/drawing/2014/main" id="{88FC0D21-578D-4340-87A1-A523B8AE7F5D}"/>
              </a:ext>
            </a:extLst>
          </p:cNvPr>
          <p:cNvSpPr/>
          <p:nvPr/>
        </p:nvSpPr>
        <p:spPr>
          <a:xfrm>
            <a:off x="360602" y="1285713"/>
            <a:ext cx="790147" cy="5544000"/>
          </a:xfrm>
          <a:prstGeom prst="rect">
            <a:avLst/>
          </a:prstGeom>
          <a:solidFill>
            <a:srgbClr val="1844F5">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latin typeface="+mj-lt"/>
            </a:endParaRPr>
          </a:p>
        </p:txBody>
      </p:sp>
      <p:sp>
        <p:nvSpPr>
          <p:cNvPr id="168" name="Rectángulo 167">
            <a:extLst>
              <a:ext uri="{FF2B5EF4-FFF2-40B4-BE49-F238E27FC236}">
                <a16:creationId xmlns:a16="http://schemas.microsoft.com/office/drawing/2014/main" id="{4A652A0A-C360-4E94-9F58-EC53C55FF679}"/>
              </a:ext>
            </a:extLst>
          </p:cNvPr>
          <p:cNvSpPr/>
          <p:nvPr/>
        </p:nvSpPr>
        <p:spPr>
          <a:xfrm>
            <a:off x="5357701" y="1295755"/>
            <a:ext cx="2095861" cy="5508000"/>
          </a:xfrm>
          <a:prstGeom prst="rect">
            <a:avLst/>
          </a:prstGeom>
          <a:solidFill>
            <a:srgbClr val="0026F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latin typeface="+mj-lt"/>
            </a:endParaRPr>
          </a:p>
        </p:txBody>
      </p:sp>
      <p:sp>
        <p:nvSpPr>
          <p:cNvPr id="167" name="Rectángulo 166">
            <a:extLst>
              <a:ext uri="{FF2B5EF4-FFF2-40B4-BE49-F238E27FC236}">
                <a16:creationId xmlns:a16="http://schemas.microsoft.com/office/drawing/2014/main" id="{BDCA1F8B-DE47-4F3F-9B71-21C326255669}"/>
              </a:ext>
            </a:extLst>
          </p:cNvPr>
          <p:cNvSpPr/>
          <p:nvPr/>
        </p:nvSpPr>
        <p:spPr>
          <a:xfrm>
            <a:off x="2749233" y="1280550"/>
            <a:ext cx="2557612" cy="5508000"/>
          </a:xfrm>
          <a:prstGeom prst="rect">
            <a:avLst/>
          </a:prstGeom>
          <a:solidFill>
            <a:srgbClr val="0026F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latin typeface="+mj-lt"/>
            </a:endParaRPr>
          </a:p>
        </p:txBody>
      </p:sp>
      <p:sp>
        <p:nvSpPr>
          <p:cNvPr id="166" name="Rectángulo 165">
            <a:extLst>
              <a:ext uri="{FF2B5EF4-FFF2-40B4-BE49-F238E27FC236}">
                <a16:creationId xmlns:a16="http://schemas.microsoft.com/office/drawing/2014/main" id="{9E0FA899-C51C-4BB2-8505-92C929E9123E}"/>
              </a:ext>
            </a:extLst>
          </p:cNvPr>
          <p:cNvSpPr/>
          <p:nvPr/>
        </p:nvSpPr>
        <p:spPr>
          <a:xfrm>
            <a:off x="1228564" y="1285713"/>
            <a:ext cx="1409354" cy="5508000"/>
          </a:xfrm>
          <a:prstGeom prst="rect">
            <a:avLst/>
          </a:prstGeom>
          <a:solidFill>
            <a:srgbClr val="0026F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latin typeface="+mj-lt"/>
            </a:endParaRPr>
          </a:p>
        </p:txBody>
      </p:sp>
      <p:sp>
        <p:nvSpPr>
          <p:cNvPr id="2" name="Rectángulo 1">
            <a:extLst>
              <a:ext uri="{FF2B5EF4-FFF2-40B4-BE49-F238E27FC236}">
                <a16:creationId xmlns:a16="http://schemas.microsoft.com/office/drawing/2014/main" id="{928682EC-9991-42A9-B3FD-111008D9DBCE}"/>
              </a:ext>
            </a:extLst>
          </p:cNvPr>
          <p:cNvSpPr/>
          <p:nvPr/>
        </p:nvSpPr>
        <p:spPr>
          <a:xfrm>
            <a:off x="7608580" y="1295724"/>
            <a:ext cx="4533190" cy="720000"/>
          </a:xfrm>
          <a:prstGeom prst="rect">
            <a:avLst/>
          </a:prstGeom>
          <a:solidFill>
            <a:srgbClr val="FF52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latin typeface="+mj-lt"/>
            </a:endParaRPr>
          </a:p>
        </p:txBody>
      </p:sp>
      <p:sp>
        <p:nvSpPr>
          <p:cNvPr id="6" name="CuadroTexto 5">
            <a:extLst>
              <a:ext uri="{FF2B5EF4-FFF2-40B4-BE49-F238E27FC236}">
                <a16:creationId xmlns:a16="http://schemas.microsoft.com/office/drawing/2014/main" id="{62CE1BA2-530B-4BE4-A88F-8B93F4E5F484}"/>
              </a:ext>
            </a:extLst>
          </p:cNvPr>
          <p:cNvSpPr txBox="1"/>
          <p:nvPr/>
        </p:nvSpPr>
        <p:spPr>
          <a:xfrm>
            <a:off x="8336554" y="943641"/>
            <a:ext cx="732573" cy="246221"/>
          </a:xfrm>
          <a:prstGeom prst="rect">
            <a:avLst/>
          </a:prstGeom>
          <a:noFill/>
        </p:spPr>
        <p:txBody>
          <a:bodyPr wrap="square" rtlCol="0">
            <a:spAutoFit/>
          </a:bodyPr>
          <a:lstStyle/>
          <a:p>
            <a:pPr algn="ctr"/>
            <a:r>
              <a:rPr lang="es-CL" sz="1000" b="1" dirty="0">
                <a:solidFill>
                  <a:schemeClr val="bg1"/>
                </a:solidFill>
                <a:latin typeface="+mj-lt"/>
                <a:cs typeface="Gotham Pro Light" panose="02000503030000020004" pitchFamily="50" charset="0"/>
              </a:rPr>
              <a:t>Híbrida</a:t>
            </a:r>
          </a:p>
        </p:txBody>
      </p:sp>
      <p:sp>
        <p:nvSpPr>
          <p:cNvPr id="7" name="CuadroTexto 6">
            <a:extLst>
              <a:ext uri="{FF2B5EF4-FFF2-40B4-BE49-F238E27FC236}">
                <a16:creationId xmlns:a16="http://schemas.microsoft.com/office/drawing/2014/main" id="{BF6AEE71-E605-46F0-87CF-136BCBC50DFA}"/>
              </a:ext>
            </a:extLst>
          </p:cNvPr>
          <p:cNvSpPr txBox="1"/>
          <p:nvPr/>
        </p:nvSpPr>
        <p:spPr>
          <a:xfrm>
            <a:off x="9829856" y="866696"/>
            <a:ext cx="809936" cy="400110"/>
          </a:xfrm>
          <a:prstGeom prst="rect">
            <a:avLst/>
          </a:prstGeom>
          <a:noFill/>
        </p:spPr>
        <p:txBody>
          <a:bodyPr wrap="square" rtlCol="0">
            <a:spAutoFit/>
          </a:bodyPr>
          <a:lstStyle/>
          <a:p>
            <a:pPr algn="ctr"/>
            <a:r>
              <a:rPr lang="es-CL" sz="1000" b="1" dirty="0" err="1">
                <a:solidFill>
                  <a:schemeClr val="bg1"/>
                </a:solidFill>
                <a:latin typeface="+mj-lt"/>
                <a:cs typeface="Gotham Pro Light" panose="02000503030000020004" pitchFamily="50" charset="0"/>
              </a:rPr>
              <a:t>Sinrónica</a:t>
            </a:r>
            <a:r>
              <a:rPr lang="es-CL" sz="1000" b="1" dirty="0">
                <a:solidFill>
                  <a:schemeClr val="bg1"/>
                </a:solidFill>
                <a:latin typeface="+mj-lt"/>
                <a:cs typeface="Gotham Pro Light" panose="02000503030000020004" pitchFamily="50" charset="0"/>
              </a:rPr>
              <a:t> por VC</a:t>
            </a:r>
          </a:p>
        </p:txBody>
      </p:sp>
      <p:sp>
        <p:nvSpPr>
          <p:cNvPr id="8" name="CuadroTexto 7">
            <a:extLst>
              <a:ext uri="{FF2B5EF4-FFF2-40B4-BE49-F238E27FC236}">
                <a16:creationId xmlns:a16="http://schemas.microsoft.com/office/drawing/2014/main" id="{97E9A120-1126-4DBB-A084-A5B39E3DE5B2}"/>
              </a:ext>
            </a:extLst>
          </p:cNvPr>
          <p:cNvSpPr txBox="1"/>
          <p:nvPr/>
        </p:nvSpPr>
        <p:spPr>
          <a:xfrm>
            <a:off x="10574570" y="943641"/>
            <a:ext cx="931452" cy="246221"/>
          </a:xfrm>
          <a:prstGeom prst="rect">
            <a:avLst/>
          </a:prstGeom>
          <a:noFill/>
        </p:spPr>
        <p:txBody>
          <a:bodyPr wrap="square" rtlCol="0">
            <a:spAutoFit/>
          </a:bodyPr>
          <a:lstStyle/>
          <a:p>
            <a:pPr algn="ctr"/>
            <a:r>
              <a:rPr lang="es-CL" sz="1000" b="1" dirty="0">
                <a:solidFill>
                  <a:schemeClr val="bg1"/>
                </a:solidFill>
                <a:latin typeface="+mj-lt"/>
                <a:cs typeface="Gotham Pro Light" panose="02000503030000020004" pitchFamily="50" charset="0"/>
              </a:rPr>
              <a:t>Asincrónica</a:t>
            </a:r>
          </a:p>
        </p:txBody>
      </p:sp>
      <p:pic>
        <p:nvPicPr>
          <p:cNvPr id="14" name="Gráfico 13" descr="Cerrar con relleno sólido">
            <a:extLst>
              <a:ext uri="{FF2B5EF4-FFF2-40B4-BE49-F238E27FC236}">
                <a16:creationId xmlns:a16="http://schemas.microsoft.com/office/drawing/2014/main" id="{F67B6622-4309-43AC-A9A7-6E27EBED4F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29288" y="1440813"/>
            <a:ext cx="392161" cy="392161"/>
          </a:xfrm>
          <a:prstGeom prst="rect">
            <a:avLst/>
          </a:prstGeom>
        </p:spPr>
      </p:pic>
      <p:pic>
        <p:nvPicPr>
          <p:cNvPr id="15" name="Gráfico 14" descr="Cerrar con relleno sólido">
            <a:extLst>
              <a:ext uri="{FF2B5EF4-FFF2-40B4-BE49-F238E27FC236}">
                <a16:creationId xmlns:a16="http://schemas.microsoft.com/office/drawing/2014/main" id="{274EE929-7E9C-4BF3-BF31-F0046E9978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6209" y="2272399"/>
            <a:ext cx="392161" cy="392161"/>
          </a:xfrm>
          <a:prstGeom prst="rect">
            <a:avLst/>
          </a:prstGeom>
        </p:spPr>
      </p:pic>
      <p:pic>
        <p:nvPicPr>
          <p:cNvPr id="16" name="Imagen 15" descr="Icono&#10;&#10;Descripción generada automáticamente">
            <a:extLst>
              <a:ext uri="{FF2B5EF4-FFF2-40B4-BE49-F238E27FC236}">
                <a16:creationId xmlns:a16="http://schemas.microsoft.com/office/drawing/2014/main" id="{A02CF8E9-DE4F-40CC-B59F-E19127A84D68}"/>
              </a:ext>
            </a:extLst>
          </p:cNvPr>
          <p:cNvPicPr>
            <a:picLocks noChangeAspect="1"/>
          </p:cNvPicPr>
          <p:nvPr/>
        </p:nvPicPr>
        <p:blipFill>
          <a:blip r:embed="rId4">
            <a:alphaModFix amt="50000"/>
          </a:blip>
          <a:stretch>
            <a:fillRect/>
          </a:stretch>
        </p:blipFill>
        <p:spPr>
          <a:xfrm>
            <a:off x="7737559" y="1473130"/>
            <a:ext cx="359844" cy="359844"/>
          </a:xfrm>
          <a:prstGeom prst="rect">
            <a:avLst/>
          </a:prstGeom>
        </p:spPr>
      </p:pic>
      <p:pic>
        <p:nvPicPr>
          <p:cNvPr id="17" name="Imagen 16" descr="Icono&#10;&#10;Descripción generada automáticamente">
            <a:extLst>
              <a:ext uri="{FF2B5EF4-FFF2-40B4-BE49-F238E27FC236}">
                <a16:creationId xmlns:a16="http://schemas.microsoft.com/office/drawing/2014/main" id="{C4C7804A-B2D0-435F-8745-7F35D63DE242}"/>
              </a:ext>
            </a:extLst>
          </p:cNvPr>
          <p:cNvPicPr>
            <a:picLocks noChangeAspect="1"/>
          </p:cNvPicPr>
          <p:nvPr/>
        </p:nvPicPr>
        <p:blipFill>
          <a:blip r:embed="rId4">
            <a:alphaModFix amt="50000"/>
          </a:blip>
          <a:stretch>
            <a:fillRect/>
          </a:stretch>
        </p:blipFill>
        <p:spPr>
          <a:xfrm>
            <a:off x="7778742" y="2276478"/>
            <a:ext cx="359844" cy="359844"/>
          </a:xfrm>
          <a:prstGeom prst="rect">
            <a:avLst/>
          </a:prstGeom>
        </p:spPr>
      </p:pic>
      <p:pic>
        <p:nvPicPr>
          <p:cNvPr id="30" name="Imagen 29" descr="Icono&#10;&#10;Descripción generada automáticamente">
            <a:extLst>
              <a:ext uri="{FF2B5EF4-FFF2-40B4-BE49-F238E27FC236}">
                <a16:creationId xmlns:a16="http://schemas.microsoft.com/office/drawing/2014/main" id="{C6BB7287-53DD-4A40-8818-8DA756FC8AC3}"/>
              </a:ext>
            </a:extLst>
          </p:cNvPr>
          <p:cNvPicPr>
            <a:picLocks noChangeAspect="1"/>
          </p:cNvPicPr>
          <p:nvPr/>
        </p:nvPicPr>
        <p:blipFill>
          <a:blip r:embed="rId4">
            <a:alphaModFix amt="50000"/>
          </a:blip>
          <a:stretch>
            <a:fillRect/>
          </a:stretch>
        </p:blipFill>
        <p:spPr>
          <a:xfrm>
            <a:off x="7762632" y="4422528"/>
            <a:ext cx="359844" cy="359844"/>
          </a:xfrm>
          <a:prstGeom prst="rect">
            <a:avLst/>
          </a:prstGeom>
        </p:spPr>
      </p:pic>
      <p:cxnSp>
        <p:nvCxnSpPr>
          <p:cNvPr id="34" name="Conector recto 33">
            <a:extLst>
              <a:ext uri="{FF2B5EF4-FFF2-40B4-BE49-F238E27FC236}">
                <a16:creationId xmlns:a16="http://schemas.microsoft.com/office/drawing/2014/main" id="{27F660D3-1C50-46DA-BC0E-B79FCFC6CA1B}"/>
              </a:ext>
            </a:extLst>
          </p:cNvPr>
          <p:cNvCxnSpPr>
            <a:cxnSpLocks/>
          </p:cNvCxnSpPr>
          <p:nvPr/>
        </p:nvCxnSpPr>
        <p:spPr>
          <a:xfrm>
            <a:off x="7622284" y="4079518"/>
            <a:ext cx="45749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561C4A1E-3837-4C90-B57A-D66E830CD25E}"/>
              </a:ext>
            </a:extLst>
          </p:cNvPr>
          <p:cNvCxnSpPr>
            <a:cxnSpLocks/>
          </p:cNvCxnSpPr>
          <p:nvPr/>
        </p:nvCxnSpPr>
        <p:spPr>
          <a:xfrm>
            <a:off x="7622284" y="5295120"/>
            <a:ext cx="45749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CuadroTexto 35">
            <a:extLst>
              <a:ext uri="{FF2B5EF4-FFF2-40B4-BE49-F238E27FC236}">
                <a16:creationId xmlns:a16="http://schemas.microsoft.com/office/drawing/2014/main" id="{C780F0BE-949A-4722-BFC9-44B094DB4346}"/>
              </a:ext>
            </a:extLst>
          </p:cNvPr>
          <p:cNvSpPr txBox="1"/>
          <p:nvPr/>
        </p:nvSpPr>
        <p:spPr>
          <a:xfrm>
            <a:off x="7555865" y="943641"/>
            <a:ext cx="865943" cy="246221"/>
          </a:xfrm>
          <a:prstGeom prst="rect">
            <a:avLst/>
          </a:prstGeom>
          <a:noFill/>
          <a:ln>
            <a:noFill/>
          </a:ln>
        </p:spPr>
        <p:txBody>
          <a:bodyPr wrap="none" rtlCol="0">
            <a:spAutoFit/>
          </a:bodyPr>
          <a:lstStyle/>
          <a:p>
            <a:pPr algn="ctr"/>
            <a:r>
              <a:rPr lang="es-CL" sz="1000" b="1" dirty="0">
                <a:solidFill>
                  <a:schemeClr val="bg1"/>
                </a:solidFill>
                <a:latin typeface="+mj-lt"/>
                <a:cs typeface="Gotham Pro Light" panose="02000503030000020004" pitchFamily="50" charset="0"/>
              </a:rPr>
              <a:t>Tradicional</a:t>
            </a:r>
          </a:p>
        </p:txBody>
      </p:sp>
      <p:sp>
        <p:nvSpPr>
          <p:cNvPr id="37" name="CuadroTexto 36">
            <a:extLst>
              <a:ext uri="{FF2B5EF4-FFF2-40B4-BE49-F238E27FC236}">
                <a16:creationId xmlns:a16="http://schemas.microsoft.com/office/drawing/2014/main" id="{4A448DC6-E55E-4DC0-B31F-16F22A82D700}"/>
              </a:ext>
            </a:extLst>
          </p:cNvPr>
          <p:cNvSpPr txBox="1"/>
          <p:nvPr/>
        </p:nvSpPr>
        <p:spPr>
          <a:xfrm>
            <a:off x="11391221" y="866696"/>
            <a:ext cx="840060" cy="400110"/>
          </a:xfrm>
          <a:prstGeom prst="rect">
            <a:avLst/>
          </a:prstGeom>
          <a:noFill/>
        </p:spPr>
        <p:txBody>
          <a:bodyPr wrap="square" rtlCol="0">
            <a:spAutoFit/>
          </a:bodyPr>
          <a:lstStyle/>
          <a:p>
            <a:pPr algn="ctr"/>
            <a:r>
              <a:rPr lang="es-CL" sz="1000" b="1" i="0" u="none" strike="noStrike" cap="none" dirty="0">
                <a:solidFill>
                  <a:schemeClr val="bg1"/>
                </a:solidFill>
                <a:latin typeface="+mj-lt"/>
                <a:ea typeface="Calibri"/>
                <a:cs typeface="Gotham Pro Light" panose="02000503030000020004" pitchFamily="50" charset="0"/>
                <a:sym typeface="Calibri"/>
              </a:rPr>
              <a:t>Auto</a:t>
            </a:r>
          </a:p>
          <a:p>
            <a:pPr algn="ctr"/>
            <a:r>
              <a:rPr lang="es-CL" sz="1000" b="1" i="0" u="none" strike="noStrike" cap="none" dirty="0">
                <a:solidFill>
                  <a:schemeClr val="bg1"/>
                </a:solidFill>
                <a:latin typeface="+mj-lt"/>
                <a:ea typeface="Calibri"/>
                <a:cs typeface="Gotham Pro Light" panose="02000503030000020004" pitchFamily="50" charset="0"/>
                <a:sym typeface="Calibri"/>
              </a:rPr>
              <a:t>instructiva</a:t>
            </a:r>
            <a:endParaRPr lang="es-CL" sz="1000" b="1" dirty="0">
              <a:solidFill>
                <a:schemeClr val="bg1"/>
              </a:solidFill>
              <a:latin typeface="+mj-lt"/>
              <a:cs typeface="Gotham Pro Light" panose="02000503030000020004" pitchFamily="50" charset="0"/>
            </a:endParaRPr>
          </a:p>
        </p:txBody>
      </p:sp>
      <p:sp>
        <p:nvSpPr>
          <p:cNvPr id="41" name="CuadroTexto 40">
            <a:extLst>
              <a:ext uri="{FF2B5EF4-FFF2-40B4-BE49-F238E27FC236}">
                <a16:creationId xmlns:a16="http://schemas.microsoft.com/office/drawing/2014/main" id="{4731D3FE-3DD0-4D02-B688-06D01C65447F}"/>
              </a:ext>
            </a:extLst>
          </p:cNvPr>
          <p:cNvSpPr txBox="1"/>
          <p:nvPr/>
        </p:nvSpPr>
        <p:spPr>
          <a:xfrm>
            <a:off x="1435912" y="5460222"/>
            <a:ext cx="1080000" cy="360000"/>
          </a:xfrm>
          <a:prstGeom prst="rect">
            <a:avLst/>
          </a:prstGeom>
          <a:noFill/>
          <a:ln>
            <a:solidFill>
              <a:srgbClr val="0026FA"/>
            </a:solidFill>
          </a:ln>
        </p:spPr>
        <p:txBody>
          <a:bodyPr wrap="square" rtlCol="0">
            <a:spAutoFit/>
          </a:bodyPr>
          <a:lstStyle/>
          <a:p>
            <a:pPr algn="ctr"/>
            <a:r>
              <a:rPr lang="es-CL" dirty="0">
                <a:solidFill>
                  <a:schemeClr val="tx1"/>
                </a:solidFill>
                <a:latin typeface="+mj-lt"/>
                <a:cs typeface="Gotham Pro Light" panose="02000503030000020004" pitchFamily="50" charset="0"/>
              </a:rPr>
              <a:t>Tradicional</a:t>
            </a:r>
          </a:p>
        </p:txBody>
      </p:sp>
      <p:sp>
        <p:nvSpPr>
          <p:cNvPr id="42" name="CuadroTexto 41">
            <a:extLst>
              <a:ext uri="{FF2B5EF4-FFF2-40B4-BE49-F238E27FC236}">
                <a16:creationId xmlns:a16="http://schemas.microsoft.com/office/drawing/2014/main" id="{2D8DD945-C0E7-4139-B756-ECA3133735F9}"/>
              </a:ext>
            </a:extLst>
          </p:cNvPr>
          <p:cNvSpPr txBox="1"/>
          <p:nvPr/>
        </p:nvSpPr>
        <p:spPr>
          <a:xfrm>
            <a:off x="2893439" y="5461595"/>
            <a:ext cx="2385390" cy="360000"/>
          </a:xfrm>
          <a:prstGeom prst="rect">
            <a:avLst/>
          </a:prstGeom>
          <a:noFill/>
          <a:ln>
            <a:solidFill>
              <a:srgbClr val="0026FA"/>
            </a:solidFill>
          </a:ln>
        </p:spPr>
        <p:txBody>
          <a:bodyPr wrap="square" rtlCol="0">
            <a:spAutoFit/>
          </a:bodyPr>
          <a:lstStyle/>
          <a:p>
            <a:pPr algn="ctr"/>
            <a:r>
              <a:rPr lang="es-CL" sz="1200" dirty="0">
                <a:solidFill>
                  <a:schemeClr val="tx1"/>
                </a:solidFill>
                <a:latin typeface="+mj-lt"/>
                <a:cs typeface="Gotham Pro Light" panose="02000503030000020004" pitchFamily="50" charset="0"/>
              </a:rPr>
              <a:t>Clases presenciales</a:t>
            </a:r>
          </a:p>
        </p:txBody>
      </p:sp>
      <p:sp>
        <p:nvSpPr>
          <p:cNvPr id="43" name="CuadroTexto 42">
            <a:extLst>
              <a:ext uri="{FF2B5EF4-FFF2-40B4-BE49-F238E27FC236}">
                <a16:creationId xmlns:a16="http://schemas.microsoft.com/office/drawing/2014/main" id="{59D2AA36-3AF9-42C2-8FCD-B94AB917D26D}"/>
              </a:ext>
            </a:extLst>
          </p:cNvPr>
          <p:cNvSpPr txBox="1"/>
          <p:nvPr/>
        </p:nvSpPr>
        <p:spPr>
          <a:xfrm>
            <a:off x="5520242" y="5895431"/>
            <a:ext cx="1872000" cy="360000"/>
          </a:xfrm>
          <a:prstGeom prst="rect">
            <a:avLst/>
          </a:prstGeom>
          <a:noFill/>
          <a:ln>
            <a:solidFill>
              <a:srgbClr val="0026FA"/>
            </a:solidFill>
          </a:ln>
        </p:spPr>
        <p:txBody>
          <a:bodyPr wrap="square" rtlCol="0">
            <a:spAutoFit/>
          </a:bodyPr>
          <a:lstStyle/>
          <a:p>
            <a:pPr algn="ctr"/>
            <a:r>
              <a:rPr lang="es-CL" sz="1200" dirty="0">
                <a:solidFill>
                  <a:schemeClr val="tx1"/>
                </a:solidFill>
                <a:latin typeface="+mj-lt"/>
                <a:cs typeface="Gotham Pro Light" panose="02000503030000020004" pitchFamily="50" charset="0"/>
              </a:rPr>
              <a:t>Hasta el 39% del plan</a:t>
            </a:r>
          </a:p>
        </p:txBody>
      </p:sp>
      <p:sp>
        <p:nvSpPr>
          <p:cNvPr id="47" name="CuadroTexto 46">
            <a:extLst>
              <a:ext uri="{FF2B5EF4-FFF2-40B4-BE49-F238E27FC236}">
                <a16:creationId xmlns:a16="http://schemas.microsoft.com/office/drawing/2014/main" id="{49DB515F-4D9C-4808-BE82-62856E309A85}"/>
              </a:ext>
            </a:extLst>
          </p:cNvPr>
          <p:cNvSpPr txBox="1"/>
          <p:nvPr/>
        </p:nvSpPr>
        <p:spPr>
          <a:xfrm>
            <a:off x="1435912" y="6228181"/>
            <a:ext cx="1080000" cy="307777"/>
          </a:xfrm>
          <a:prstGeom prst="rect">
            <a:avLst/>
          </a:prstGeom>
          <a:noFill/>
          <a:ln>
            <a:solidFill>
              <a:srgbClr val="0026FA"/>
            </a:solidFill>
          </a:ln>
        </p:spPr>
        <p:txBody>
          <a:bodyPr wrap="square" rtlCol="0">
            <a:spAutoFit/>
          </a:bodyPr>
          <a:lstStyle/>
          <a:p>
            <a:pPr algn="ctr"/>
            <a:r>
              <a:rPr lang="es-CL" dirty="0" err="1">
                <a:solidFill>
                  <a:schemeClr val="tx1"/>
                </a:solidFill>
                <a:latin typeface="+mj-lt"/>
                <a:cs typeface="Gotham Pro Light" panose="02000503030000020004" pitchFamily="50" charset="0"/>
              </a:rPr>
              <a:t>HyFlex</a:t>
            </a:r>
            <a:endParaRPr lang="es-CL" dirty="0">
              <a:solidFill>
                <a:schemeClr val="tx1"/>
              </a:solidFill>
              <a:latin typeface="+mj-lt"/>
              <a:cs typeface="Gotham Pro Light" panose="02000503030000020004" pitchFamily="50" charset="0"/>
            </a:endParaRPr>
          </a:p>
        </p:txBody>
      </p:sp>
      <p:sp>
        <p:nvSpPr>
          <p:cNvPr id="49" name="CuadroTexto 48">
            <a:extLst>
              <a:ext uri="{FF2B5EF4-FFF2-40B4-BE49-F238E27FC236}">
                <a16:creationId xmlns:a16="http://schemas.microsoft.com/office/drawing/2014/main" id="{289077EB-409B-4875-8A93-D65F8D1C940D}"/>
              </a:ext>
            </a:extLst>
          </p:cNvPr>
          <p:cNvSpPr txBox="1"/>
          <p:nvPr/>
        </p:nvSpPr>
        <p:spPr>
          <a:xfrm>
            <a:off x="2904591" y="6068005"/>
            <a:ext cx="2385390" cy="646331"/>
          </a:xfrm>
          <a:prstGeom prst="rect">
            <a:avLst/>
          </a:prstGeom>
          <a:noFill/>
          <a:ln>
            <a:solidFill>
              <a:schemeClr val="accent1"/>
            </a:solidFill>
          </a:ln>
        </p:spPr>
        <p:txBody>
          <a:bodyPr wrap="square" rtlCol="0">
            <a:spAutoFit/>
          </a:bodyPr>
          <a:lstStyle/>
          <a:p>
            <a:pPr algn="ctr"/>
            <a:r>
              <a:rPr lang="es-CL" sz="1200" dirty="0">
                <a:solidFill>
                  <a:schemeClr val="tx1"/>
                </a:solidFill>
                <a:latin typeface="+mj-lt"/>
                <a:cs typeface="Gotham Pro Light" panose="02000503030000020004" pitchFamily="50" charset="0"/>
              </a:rPr>
              <a:t>Metodología de estudio presencial flexible que integra clases presenciales y online.</a:t>
            </a:r>
          </a:p>
        </p:txBody>
      </p:sp>
      <p:cxnSp>
        <p:nvCxnSpPr>
          <p:cNvPr id="52" name="Conector recto 51">
            <a:extLst>
              <a:ext uri="{FF2B5EF4-FFF2-40B4-BE49-F238E27FC236}">
                <a16:creationId xmlns:a16="http://schemas.microsoft.com/office/drawing/2014/main" id="{C565C411-2868-41A4-8F7D-9780827A5F68}"/>
              </a:ext>
            </a:extLst>
          </p:cNvPr>
          <p:cNvCxnSpPr>
            <a:cxnSpLocks/>
            <a:stCxn id="47" idx="3"/>
            <a:endCxn id="49" idx="1"/>
          </p:cNvCxnSpPr>
          <p:nvPr/>
        </p:nvCxnSpPr>
        <p:spPr>
          <a:xfrm>
            <a:off x="2515912" y="6382070"/>
            <a:ext cx="388679" cy="9101"/>
          </a:xfrm>
          <a:prstGeom prst="line">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94BBA7A4-366F-44DA-9C69-4B75BC647ABE}"/>
              </a:ext>
            </a:extLst>
          </p:cNvPr>
          <p:cNvCxnSpPr>
            <a:cxnSpLocks/>
            <a:stCxn id="41" idx="3"/>
            <a:endCxn id="42" idx="1"/>
          </p:cNvCxnSpPr>
          <p:nvPr/>
        </p:nvCxnSpPr>
        <p:spPr>
          <a:xfrm>
            <a:off x="2515912" y="5640222"/>
            <a:ext cx="377527" cy="1373"/>
          </a:xfrm>
          <a:prstGeom prst="line">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56" name="Conector: angular 55">
            <a:extLst>
              <a:ext uri="{FF2B5EF4-FFF2-40B4-BE49-F238E27FC236}">
                <a16:creationId xmlns:a16="http://schemas.microsoft.com/office/drawing/2014/main" id="{5BFE2A25-6CA5-46F2-B375-7632C10CD5AE}"/>
              </a:ext>
            </a:extLst>
          </p:cNvPr>
          <p:cNvCxnSpPr>
            <a:cxnSpLocks/>
            <a:stCxn id="42" idx="3"/>
            <a:endCxn id="43" idx="1"/>
          </p:cNvCxnSpPr>
          <p:nvPr/>
        </p:nvCxnSpPr>
        <p:spPr>
          <a:xfrm>
            <a:off x="5278829" y="5641595"/>
            <a:ext cx="241413" cy="433836"/>
          </a:xfrm>
          <a:prstGeom prst="bentConnector3">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58" name="Conector: angular 57">
            <a:extLst>
              <a:ext uri="{FF2B5EF4-FFF2-40B4-BE49-F238E27FC236}">
                <a16:creationId xmlns:a16="http://schemas.microsoft.com/office/drawing/2014/main" id="{8269C861-64CE-4ED2-B439-E60D2BC39F8B}"/>
              </a:ext>
            </a:extLst>
          </p:cNvPr>
          <p:cNvCxnSpPr>
            <a:cxnSpLocks/>
            <a:stCxn id="49" idx="3"/>
            <a:endCxn id="43" idx="1"/>
          </p:cNvCxnSpPr>
          <p:nvPr/>
        </p:nvCxnSpPr>
        <p:spPr>
          <a:xfrm flipV="1">
            <a:off x="5289981" y="6075431"/>
            <a:ext cx="230261" cy="315740"/>
          </a:xfrm>
          <a:prstGeom prst="bentConnector3">
            <a:avLst>
              <a:gd name="adj1" fmla="val 50000"/>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sp>
        <p:nvSpPr>
          <p:cNvPr id="62" name="CuadroTexto 61">
            <a:extLst>
              <a:ext uri="{FF2B5EF4-FFF2-40B4-BE49-F238E27FC236}">
                <a16:creationId xmlns:a16="http://schemas.microsoft.com/office/drawing/2014/main" id="{55B9431F-6659-4B5B-9775-2CA58F5FD081}"/>
              </a:ext>
            </a:extLst>
          </p:cNvPr>
          <p:cNvSpPr txBox="1"/>
          <p:nvPr/>
        </p:nvSpPr>
        <p:spPr>
          <a:xfrm>
            <a:off x="1435912" y="4360518"/>
            <a:ext cx="1080000" cy="540000"/>
          </a:xfrm>
          <a:prstGeom prst="rect">
            <a:avLst/>
          </a:prstGeom>
          <a:noFill/>
          <a:ln>
            <a:solidFill>
              <a:srgbClr val="0026FA"/>
            </a:solidFill>
          </a:ln>
        </p:spPr>
        <p:txBody>
          <a:bodyPr wrap="square" rtlCol="0">
            <a:spAutoFit/>
          </a:bodyPr>
          <a:lstStyle/>
          <a:p>
            <a:r>
              <a:rPr lang="es-CL" dirty="0" err="1">
                <a:solidFill>
                  <a:schemeClr val="tx1"/>
                </a:solidFill>
                <a:latin typeface="+mj-lt"/>
                <a:cs typeface="Gotham Pro Light" panose="02000503030000020004" pitchFamily="50" charset="0"/>
              </a:rPr>
              <a:t>Semi</a:t>
            </a:r>
            <a:endParaRPr lang="es-CL" dirty="0">
              <a:solidFill>
                <a:schemeClr val="tx1"/>
              </a:solidFill>
              <a:latin typeface="+mj-lt"/>
              <a:cs typeface="Gotham Pro Light" panose="02000503030000020004" pitchFamily="50" charset="0"/>
            </a:endParaRPr>
          </a:p>
          <a:p>
            <a:r>
              <a:rPr lang="es-CL" dirty="0">
                <a:solidFill>
                  <a:schemeClr val="tx1"/>
                </a:solidFill>
                <a:latin typeface="+mj-lt"/>
                <a:cs typeface="Gotham Pro Light" panose="02000503030000020004" pitchFamily="50" charset="0"/>
              </a:rPr>
              <a:t>presencial</a:t>
            </a:r>
          </a:p>
        </p:txBody>
      </p:sp>
      <p:sp>
        <p:nvSpPr>
          <p:cNvPr id="64" name="CuadroTexto 63">
            <a:extLst>
              <a:ext uri="{FF2B5EF4-FFF2-40B4-BE49-F238E27FC236}">
                <a16:creationId xmlns:a16="http://schemas.microsoft.com/office/drawing/2014/main" id="{F39E6CC7-9344-4E57-A395-EAA58AF09499}"/>
              </a:ext>
            </a:extLst>
          </p:cNvPr>
          <p:cNvSpPr txBox="1"/>
          <p:nvPr/>
        </p:nvSpPr>
        <p:spPr>
          <a:xfrm>
            <a:off x="5523814" y="4459966"/>
            <a:ext cx="1872000" cy="360000"/>
          </a:xfrm>
          <a:prstGeom prst="rect">
            <a:avLst/>
          </a:prstGeom>
          <a:noFill/>
          <a:ln>
            <a:solidFill>
              <a:srgbClr val="0026FA"/>
            </a:solidFill>
          </a:ln>
        </p:spPr>
        <p:txBody>
          <a:bodyPr wrap="square" rtlCol="0">
            <a:spAutoFit/>
          </a:bodyPr>
          <a:lstStyle/>
          <a:p>
            <a:pPr marL="0" marR="0" lvl="0" indent="0" algn="ctr" rtl="0">
              <a:lnSpc>
                <a:spcPct val="100000"/>
              </a:lnSpc>
              <a:spcBef>
                <a:spcPts val="0"/>
              </a:spcBef>
              <a:spcAft>
                <a:spcPts val="0"/>
              </a:spcAft>
              <a:buClr>
                <a:srgbClr val="000000"/>
              </a:buClr>
              <a:buSzPts val="1400"/>
              <a:buFont typeface="Arial"/>
              <a:buNone/>
            </a:pPr>
            <a:r>
              <a:rPr lang="es-MX" sz="1200" b="0" i="0" u="none" strike="noStrike" cap="none" dirty="0">
                <a:solidFill>
                  <a:schemeClr val="tx1"/>
                </a:solidFill>
                <a:latin typeface="+mj-lt"/>
                <a:ea typeface="Calibri"/>
                <a:cs typeface="Gotham Pro Light" panose="02000503030000020004" pitchFamily="50" charset="0"/>
                <a:sym typeface="Calibri"/>
              </a:rPr>
              <a:t>40% - 75% del </a:t>
            </a:r>
            <a:r>
              <a:rPr lang="es-MX" sz="1200" b="0" i="0" strike="noStrike" cap="none" dirty="0">
                <a:solidFill>
                  <a:schemeClr val="tx1"/>
                </a:solidFill>
                <a:latin typeface="+mj-lt"/>
                <a:ea typeface="Calibri"/>
                <a:cs typeface="Gotham Pro Light" panose="02000503030000020004" pitchFamily="50" charset="0"/>
                <a:sym typeface="Calibri"/>
              </a:rPr>
              <a:t>plan</a:t>
            </a:r>
            <a:endParaRPr lang="es-MX" sz="1200" b="0" i="0" u="none" strike="noStrike" cap="none" dirty="0">
              <a:solidFill>
                <a:schemeClr val="tx1"/>
              </a:solidFill>
              <a:latin typeface="+mj-lt"/>
              <a:cs typeface="Gotham Pro Light" panose="02000503030000020004" pitchFamily="50" charset="0"/>
              <a:sym typeface="Arial"/>
            </a:endParaRPr>
          </a:p>
        </p:txBody>
      </p:sp>
      <p:sp>
        <p:nvSpPr>
          <p:cNvPr id="67" name="Rectángulo 66">
            <a:extLst>
              <a:ext uri="{FF2B5EF4-FFF2-40B4-BE49-F238E27FC236}">
                <a16:creationId xmlns:a16="http://schemas.microsoft.com/office/drawing/2014/main" id="{10AB05C9-8329-47EC-9586-4409B8873897}"/>
              </a:ext>
            </a:extLst>
          </p:cNvPr>
          <p:cNvSpPr/>
          <p:nvPr/>
        </p:nvSpPr>
        <p:spPr>
          <a:xfrm>
            <a:off x="2894449" y="4412812"/>
            <a:ext cx="2340869" cy="445137"/>
          </a:xfrm>
          <a:prstGeom prst="rect">
            <a:avLst/>
          </a:prstGeom>
          <a:noFill/>
          <a:ln w="9525">
            <a:solidFill>
              <a:srgbClr val="002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latin typeface="+mj-lt"/>
                <a:cs typeface="Gotham Pro Light" panose="02000503030000020004" pitchFamily="50" charset="0"/>
              </a:rPr>
              <a:t>Combina clases </a:t>
            </a:r>
          </a:p>
          <a:p>
            <a:pPr algn="ctr"/>
            <a:r>
              <a:rPr lang="es-CL" sz="1200" dirty="0">
                <a:solidFill>
                  <a:schemeClr val="tx1"/>
                </a:solidFill>
                <a:latin typeface="+mj-lt"/>
                <a:cs typeface="Gotham Pro Light" panose="02000503030000020004" pitchFamily="50" charset="0"/>
              </a:rPr>
              <a:t>presenciales y online</a:t>
            </a:r>
          </a:p>
        </p:txBody>
      </p:sp>
      <p:cxnSp>
        <p:nvCxnSpPr>
          <p:cNvPr id="69" name="Conector recto 68">
            <a:extLst>
              <a:ext uri="{FF2B5EF4-FFF2-40B4-BE49-F238E27FC236}">
                <a16:creationId xmlns:a16="http://schemas.microsoft.com/office/drawing/2014/main" id="{773427C4-38EB-4C6E-8322-650E16785ED4}"/>
              </a:ext>
            </a:extLst>
          </p:cNvPr>
          <p:cNvCxnSpPr>
            <a:cxnSpLocks/>
            <a:stCxn id="62" idx="3"/>
            <a:endCxn id="67" idx="1"/>
          </p:cNvCxnSpPr>
          <p:nvPr/>
        </p:nvCxnSpPr>
        <p:spPr>
          <a:xfrm>
            <a:off x="2515912" y="4630518"/>
            <a:ext cx="378537" cy="4863"/>
          </a:xfrm>
          <a:prstGeom prst="line">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71" name="Conector recto 70">
            <a:extLst>
              <a:ext uri="{FF2B5EF4-FFF2-40B4-BE49-F238E27FC236}">
                <a16:creationId xmlns:a16="http://schemas.microsoft.com/office/drawing/2014/main" id="{E9BE2B56-7524-4EF2-8A2D-5C748DDC711C}"/>
              </a:ext>
            </a:extLst>
          </p:cNvPr>
          <p:cNvCxnSpPr>
            <a:cxnSpLocks/>
            <a:stCxn id="67" idx="3"/>
            <a:endCxn id="64" idx="1"/>
          </p:cNvCxnSpPr>
          <p:nvPr/>
        </p:nvCxnSpPr>
        <p:spPr>
          <a:xfrm>
            <a:off x="5235318" y="4635381"/>
            <a:ext cx="288496" cy="4585"/>
          </a:xfrm>
          <a:prstGeom prst="line">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sp>
        <p:nvSpPr>
          <p:cNvPr id="75" name="CuadroTexto 74">
            <a:extLst>
              <a:ext uri="{FF2B5EF4-FFF2-40B4-BE49-F238E27FC236}">
                <a16:creationId xmlns:a16="http://schemas.microsoft.com/office/drawing/2014/main" id="{3A3D99A7-4285-4AFA-9563-9686E567DCC2}"/>
              </a:ext>
            </a:extLst>
          </p:cNvPr>
          <p:cNvSpPr txBox="1"/>
          <p:nvPr/>
        </p:nvSpPr>
        <p:spPr>
          <a:xfrm>
            <a:off x="1457406" y="1362991"/>
            <a:ext cx="1080000" cy="360000"/>
          </a:xfrm>
          <a:prstGeom prst="rect">
            <a:avLst/>
          </a:prstGeom>
          <a:noFill/>
          <a:ln>
            <a:solidFill>
              <a:srgbClr val="0026FA"/>
            </a:solidFill>
          </a:ln>
        </p:spPr>
        <p:txBody>
          <a:bodyPr wrap="square" rtlCol="0">
            <a:spAutoFit/>
          </a:bodyPr>
          <a:lstStyle/>
          <a:p>
            <a:pPr algn="ctr"/>
            <a:r>
              <a:rPr lang="es-CL" dirty="0">
                <a:solidFill>
                  <a:schemeClr val="tx1"/>
                </a:solidFill>
                <a:latin typeface="+mj-lt"/>
                <a:cs typeface="Gotham Pro Light" panose="02000503030000020004" pitchFamily="50" charset="0"/>
              </a:rPr>
              <a:t>Online</a:t>
            </a:r>
          </a:p>
        </p:txBody>
      </p:sp>
      <p:sp>
        <p:nvSpPr>
          <p:cNvPr id="76" name="CuadroTexto 75">
            <a:extLst>
              <a:ext uri="{FF2B5EF4-FFF2-40B4-BE49-F238E27FC236}">
                <a16:creationId xmlns:a16="http://schemas.microsoft.com/office/drawing/2014/main" id="{ED21AEC6-C412-4804-BC96-40A8E5C5A5B6}"/>
              </a:ext>
            </a:extLst>
          </p:cNvPr>
          <p:cNvSpPr txBox="1"/>
          <p:nvPr/>
        </p:nvSpPr>
        <p:spPr>
          <a:xfrm>
            <a:off x="2859779" y="1265992"/>
            <a:ext cx="2336519" cy="553998"/>
          </a:xfrm>
          <a:prstGeom prst="rect">
            <a:avLst/>
          </a:prstGeom>
          <a:noFill/>
          <a:ln>
            <a:solidFill>
              <a:srgbClr val="0026FA"/>
            </a:solidFill>
          </a:ln>
        </p:spPr>
        <p:txBody>
          <a:bodyPr wrap="square" rtlCol="0">
            <a:spAutoFit/>
          </a:bodyPr>
          <a:lstStyle/>
          <a:p>
            <a:pPr algn="ctr"/>
            <a:r>
              <a:rPr lang="es-CL" sz="1000" dirty="0">
                <a:solidFill>
                  <a:schemeClr val="tx1"/>
                </a:solidFill>
                <a:latin typeface="+mj-lt"/>
                <a:cs typeface="Gotham Pro Light" panose="02000503030000020004" pitchFamily="50" charset="0"/>
              </a:rPr>
              <a:t>Clases online basadas en actividades en el aula virtual y algunas sesiones voluntarias por videoconferencia</a:t>
            </a:r>
          </a:p>
        </p:txBody>
      </p:sp>
      <p:sp>
        <p:nvSpPr>
          <p:cNvPr id="77" name="CuadroTexto 76">
            <a:extLst>
              <a:ext uri="{FF2B5EF4-FFF2-40B4-BE49-F238E27FC236}">
                <a16:creationId xmlns:a16="http://schemas.microsoft.com/office/drawing/2014/main" id="{C5D439A6-037B-49AE-8B90-D444E7CBC2C2}"/>
              </a:ext>
            </a:extLst>
          </p:cNvPr>
          <p:cNvSpPr txBox="1"/>
          <p:nvPr/>
        </p:nvSpPr>
        <p:spPr>
          <a:xfrm>
            <a:off x="5477577" y="1362991"/>
            <a:ext cx="1872000" cy="360000"/>
          </a:xfrm>
          <a:prstGeom prst="rect">
            <a:avLst/>
          </a:prstGeom>
          <a:noFill/>
          <a:ln>
            <a:solidFill>
              <a:srgbClr val="0026FA"/>
            </a:solidFill>
          </a:ln>
        </p:spPr>
        <p:txBody>
          <a:bodyPr wrap="square" rtlCol="0">
            <a:spAutoFit/>
          </a:bodyPr>
          <a:lstStyle/>
          <a:p>
            <a:pPr algn="ctr"/>
            <a:r>
              <a:rPr lang="es-MX" sz="1200" b="0" i="0" u="none" strike="noStrike" cap="none" dirty="0">
                <a:solidFill>
                  <a:schemeClr val="tx1"/>
                </a:solidFill>
                <a:latin typeface="+mj-lt"/>
                <a:ea typeface="Calibri"/>
                <a:cs typeface="Gotham Pro Light" panose="02000503030000020004" pitchFamily="50" charset="0"/>
                <a:sym typeface="Calibri"/>
              </a:rPr>
              <a:t>Sobre el 75% del plan</a:t>
            </a:r>
          </a:p>
        </p:txBody>
      </p:sp>
      <p:sp>
        <p:nvSpPr>
          <p:cNvPr id="78" name="CuadroTexto 77">
            <a:extLst>
              <a:ext uri="{FF2B5EF4-FFF2-40B4-BE49-F238E27FC236}">
                <a16:creationId xmlns:a16="http://schemas.microsoft.com/office/drawing/2014/main" id="{E545461B-756A-473D-A2B4-080AC0DA70BE}"/>
              </a:ext>
            </a:extLst>
          </p:cNvPr>
          <p:cNvSpPr txBox="1"/>
          <p:nvPr/>
        </p:nvSpPr>
        <p:spPr>
          <a:xfrm>
            <a:off x="1481518" y="1996421"/>
            <a:ext cx="1080000" cy="307777"/>
          </a:xfrm>
          <a:prstGeom prst="rect">
            <a:avLst/>
          </a:prstGeom>
          <a:noFill/>
          <a:ln>
            <a:solidFill>
              <a:srgbClr val="0026FA"/>
            </a:solidFill>
          </a:ln>
        </p:spPr>
        <p:txBody>
          <a:bodyPr wrap="square" rtlCol="0">
            <a:spAutoFit/>
          </a:bodyPr>
          <a:lstStyle/>
          <a:p>
            <a:pPr algn="ctr"/>
            <a:r>
              <a:rPr lang="es-CL" dirty="0">
                <a:solidFill>
                  <a:schemeClr val="tx1"/>
                </a:solidFill>
                <a:latin typeface="+mj-lt"/>
                <a:cs typeface="Gotham Pro Light" panose="02000503030000020004" pitchFamily="50" charset="0"/>
              </a:rPr>
              <a:t>Live</a:t>
            </a:r>
          </a:p>
        </p:txBody>
      </p:sp>
      <p:sp>
        <p:nvSpPr>
          <p:cNvPr id="79" name="CuadroTexto 78">
            <a:extLst>
              <a:ext uri="{FF2B5EF4-FFF2-40B4-BE49-F238E27FC236}">
                <a16:creationId xmlns:a16="http://schemas.microsoft.com/office/drawing/2014/main" id="{D012ABE5-4F4B-4F82-B3BF-DE6A527C879B}"/>
              </a:ext>
            </a:extLst>
          </p:cNvPr>
          <p:cNvSpPr txBox="1"/>
          <p:nvPr/>
        </p:nvSpPr>
        <p:spPr>
          <a:xfrm>
            <a:off x="2851082" y="1873445"/>
            <a:ext cx="2336519" cy="553998"/>
          </a:xfrm>
          <a:prstGeom prst="rect">
            <a:avLst/>
          </a:prstGeom>
          <a:noFill/>
          <a:ln>
            <a:solidFill>
              <a:srgbClr val="0026FA"/>
            </a:solidFill>
          </a:ln>
        </p:spPr>
        <p:txBody>
          <a:bodyPr wrap="square" rtlCol="0">
            <a:spAutoFit/>
          </a:bodyPr>
          <a:lstStyle/>
          <a:p>
            <a:pPr algn="ctr"/>
            <a:r>
              <a:rPr lang="es-CL" sz="1000" dirty="0">
                <a:solidFill>
                  <a:schemeClr val="tx1"/>
                </a:solidFill>
                <a:latin typeface="+mj-lt"/>
                <a:cs typeface="Gotham Pro Light" panose="02000503030000020004" pitchFamily="50" charset="0"/>
              </a:rPr>
              <a:t>Clases online a través de videoconferencia y algunas actividades por aula virtual</a:t>
            </a:r>
          </a:p>
        </p:txBody>
      </p:sp>
      <p:sp>
        <p:nvSpPr>
          <p:cNvPr id="80" name="CuadroTexto 79">
            <a:extLst>
              <a:ext uri="{FF2B5EF4-FFF2-40B4-BE49-F238E27FC236}">
                <a16:creationId xmlns:a16="http://schemas.microsoft.com/office/drawing/2014/main" id="{735BEAD5-2238-430B-86C3-C06B404FD2EA}"/>
              </a:ext>
            </a:extLst>
          </p:cNvPr>
          <p:cNvSpPr txBox="1"/>
          <p:nvPr/>
        </p:nvSpPr>
        <p:spPr>
          <a:xfrm>
            <a:off x="5597354" y="2162164"/>
            <a:ext cx="1872000" cy="646331"/>
          </a:xfrm>
          <a:prstGeom prst="rect">
            <a:avLst/>
          </a:prstGeom>
          <a:noFill/>
          <a:ln>
            <a:solidFill>
              <a:srgbClr val="0026FA"/>
            </a:solidFill>
          </a:ln>
        </p:spPr>
        <p:txBody>
          <a:bodyPr wrap="square" rtlCol="0">
            <a:spAutoFit/>
          </a:bodyPr>
          <a:lstStyle/>
          <a:p>
            <a:pPr marL="0" marR="0" lvl="0" indent="0" algn="ctr" rtl="0">
              <a:lnSpc>
                <a:spcPct val="100000"/>
              </a:lnSpc>
              <a:spcBef>
                <a:spcPts val="0"/>
              </a:spcBef>
              <a:spcAft>
                <a:spcPts val="0"/>
              </a:spcAft>
              <a:buClr>
                <a:srgbClr val="000000"/>
              </a:buClr>
              <a:buSzPts val="1400"/>
              <a:buFont typeface="Arial"/>
              <a:buNone/>
            </a:pPr>
            <a:r>
              <a:rPr lang="es-MX" sz="1200" b="0" i="0" u="none" strike="noStrike" cap="none" dirty="0">
                <a:solidFill>
                  <a:schemeClr val="tx1"/>
                </a:solidFill>
                <a:latin typeface="+mj-lt"/>
                <a:ea typeface="Calibri"/>
                <a:cs typeface="Gotham Pro Light" panose="02000503030000020004" pitchFamily="50" charset="0"/>
                <a:sym typeface="Calibri"/>
              </a:rPr>
              <a:t>Sobre el 75% del plan,</a:t>
            </a:r>
            <a:br>
              <a:rPr lang="es-MX" sz="1200" b="0" i="0" u="none" strike="noStrike" cap="none" dirty="0">
                <a:solidFill>
                  <a:schemeClr val="tx1"/>
                </a:solidFill>
                <a:latin typeface="+mj-lt"/>
                <a:ea typeface="Calibri"/>
                <a:cs typeface="Gotham Pro Light" panose="02000503030000020004" pitchFamily="50" charset="0"/>
                <a:sym typeface="Calibri"/>
              </a:rPr>
            </a:br>
            <a:r>
              <a:rPr lang="es-MX" sz="1200" b="0" i="0" u="none" strike="noStrike" cap="none" dirty="0">
                <a:solidFill>
                  <a:schemeClr val="tx1"/>
                </a:solidFill>
                <a:latin typeface="+mj-lt"/>
                <a:ea typeface="Calibri"/>
                <a:cs typeface="Gotham Pro Light" panose="02000503030000020004" pitchFamily="50" charset="0"/>
                <a:sym typeface="Calibri"/>
              </a:rPr>
              <a:t>incluye hasta un 25% en actividad asincrónica</a:t>
            </a:r>
            <a:endParaRPr lang="es-MX" sz="1200" b="0" i="0" u="none" strike="noStrike" cap="none" dirty="0">
              <a:solidFill>
                <a:schemeClr val="tx1"/>
              </a:solidFill>
              <a:latin typeface="+mj-lt"/>
              <a:cs typeface="Gotham Pro Light" panose="02000503030000020004" pitchFamily="50" charset="0"/>
              <a:sym typeface="Arial"/>
            </a:endParaRPr>
          </a:p>
        </p:txBody>
      </p:sp>
      <p:cxnSp>
        <p:nvCxnSpPr>
          <p:cNvPr id="92" name="Conector recto 91">
            <a:extLst>
              <a:ext uri="{FF2B5EF4-FFF2-40B4-BE49-F238E27FC236}">
                <a16:creationId xmlns:a16="http://schemas.microsoft.com/office/drawing/2014/main" id="{B5A91C72-9729-44CB-B7B8-6659857D2274}"/>
              </a:ext>
            </a:extLst>
          </p:cNvPr>
          <p:cNvCxnSpPr>
            <a:cxnSpLocks/>
            <a:stCxn id="75" idx="3"/>
            <a:endCxn id="76" idx="1"/>
          </p:cNvCxnSpPr>
          <p:nvPr/>
        </p:nvCxnSpPr>
        <p:spPr>
          <a:xfrm>
            <a:off x="2537406" y="1542991"/>
            <a:ext cx="322373" cy="0"/>
          </a:xfrm>
          <a:prstGeom prst="line">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94" name="Conector recto 93">
            <a:extLst>
              <a:ext uri="{FF2B5EF4-FFF2-40B4-BE49-F238E27FC236}">
                <a16:creationId xmlns:a16="http://schemas.microsoft.com/office/drawing/2014/main" id="{E50AB3AA-3214-4C12-8A3C-1746C98E1C43}"/>
              </a:ext>
            </a:extLst>
          </p:cNvPr>
          <p:cNvCxnSpPr>
            <a:cxnSpLocks/>
            <a:stCxn id="76" idx="3"/>
            <a:endCxn id="77" idx="1"/>
          </p:cNvCxnSpPr>
          <p:nvPr/>
        </p:nvCxnSpPr>
        <p:spPr>
          <a:xfrm>
            <a:off x="5196298" y="1542991"/>
            <a:ext cx="281279" cy="0"/>
          </a:xfrm>
          <a:prstGeom prst="line">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98" name="Conector recto 97">
            <a:extLst>
              <a:ext uri="{FF2B5EF4-FFF2-40B4-BE49-F238E27FC236}">
                <a16:creationId xmlns:a16="http://schemas.microsoft.com/office/drawing/2014/main" id="{118C472A-0258-4AA0-BC8D-E0673B546DC9}"/>
              </a:ext>
            </a:extLst>
          </p:cNvPr>
          <p:cNvCxnSpPr>
            <a:cxnSpLocks/>
            <a:stCxn id="78" idx="3"/>
            <a:endCxn id="79" idx="1"/>
          </p:cNvCxnSpPr>
          <p:nvPr/>
        </p:nvCxnSpPr>
        <p:spPr>
          <a:xfrm>
            <a:off x="2561518" y="2150310"/>
            <a:ext cx="289564" cy="134"/>
          </a:xfrm>
          <a:prstGeom prst="line">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sp>
        <p:nvSpPr>
          <p:cNvPr id="99" name="CuadroTexto 98">
            <a:extLst>
              <a:ext uri="{FF2B5EF4-FFF2-40B4-BE49-F238E27FC236}">
                <a16:creationId xmlns:a16="http://schemas.microsoft.com/office/drawing/2014/main" id="{F32807D7-A1E1-480C-A6B5-6E46FDBCAA8C}"/>
              </a:ext>
            </a:extLst>
          </p:cNvPr>
          <p:cNvSpPr txBox="1"/>
          <p:nvPr/>
        </p:nvSpPr>
        <p:spPr>
          <a:xfrm>
            <a:off x="1220417" y="813835"/>
            <a:ext cx="1417719" cy="432000"/>
          </a:xfrm>
          <a:prstGeom prst="rect">
            <a:avLst/>
          </a:prstGeom>
          <a:solidFill>
            <a:srgbClr val="0026FA"/>
          </a:solidFill>
        </p:spPr>
        <p:txBody>
          <a:bodyPr wrap="square" rtlCol="0">
            <a:spAutoFit/>
          </a:bodyPr>
          <a:lstStyle/>
          <a:p>
            <a:pPr algn="ctr"/>
            <a:r>
              <a:rPr lang="es-CL" sz="1200" b="1" dirty="0">
                <a:solidFill>
                  <a:schemeClr val="bg1"/>
                </a:solidFill>
                <a:latin typeface="+mj-lt"/>
                <a:cs typeface="Gotham Pro Light" panose="02000503030000020004" pitchFamily="50" charset="0"/>
              </a:rPr>
              <a:t>FORMATO</a:t>
            </a:r>
          </a:p>
          <a:p>
            <a:pPr algn="ctr"/>
            <a:r>
              <a:rPr lang="es-CL" sz="1200" b="1" dirty="0">
                <a:solidFill>
                  <a:schemeClr val="bg1"/>
                </a:solidFill>
                <a:latin typeface="+mj-lt"/>
                <a:cs typeface="Gotham Pro Light" panose="02000503030000020004" pitchFamily="50" charset="0"/>
              </a:rPr>
              <a:t>EDUCATIVO</a:t>
            </a:r>
          </a:p>
        </p:txBody>
      </p:sp>
      <p:sp>
        <p:nvSpPr>
          <p:cNvPr id="100" name="CuadroTexto 99">
            <a:extLst>
              <a:ext uri="{FF2B5EF4-FFF2-40B4-BE49-F238E27FC236}">
                <a16:creationId xmlns:a16="http://schemas.microsoft.com/office/drawing/2014/main" id="{9A6E40C3-52F6-496E-8B35-A01740AB8511}"/>
              </a:ext>
            </a:extLst>
          </p:cNvPr>
          <p:cNvSpPr txBox="1"/>
          <p:nvPr/>
        </p:nvSpPr>
        <p:spPr>
          <a:xfrm>
            <a:off x="2748080" y="813835"/>
            <a:ext cx="2563211" cy="432000"/>
          </a:xfrm>
          <a:prstGeom prst="rect">
            <a:avLst/>
          </a:prstGeom>
          <a:solidFill>
            <a:srgbClr val="0026FA"/>
          </a:solidFill>
        </p:spPr>
        <p:txBody>
          <a:bodyPr wrap="square" rtlCol="0">
            <a:spAutoFit/>
          </a:bodyPr>
          <a:lstStyle/>
          <a:p>
            <a:pPr algn="ctr"/>
            <a:r>
              <a:rPr lang="es-CL" sz="1200" b="1" dirty="0">
                <a:solidFill>
                  <a:schemeClr val="bg1"/>
                </a:solidFill>
                <a:latin typeface="+mj-lt"/>
                <a:cs typeface="Gotham Pro Light" panose="02000503030000020004" pitchFamily="50" charset="0"/>
              </a:rPr>
              <a:t>Descripción</a:t>
            </a:r>
          </a:p>
        </p:txBody>
      </p:sp>
      <p:sp>
        <p:nvSpPr>
          <p:cNvPr id="102" name="CuadroTexto 101">
            <a:extLst>
              <a:ext uri="{FF2B5EF4-FFF2-40B4-BE49-F238E27FC236}">
                <a16:creationId xmlns:a16="http://schemas.microsoft.com/office/drawing/2014/main" id="{7B2DA02C-0AA1-4E7E-BF58-DECC90ABF475}"/>
              </a:ext>
            </a:extLst>
          </p:cNvPr>
          <p:cNvSpPr txBox="1"/>
          <p:nvPr/>
        </p:nvSpPr>
        <p:spPr>
          <a:xfrm>
            <a:off x="5410778" y="813835"/>
            <a:ext cx="2098315" cy="461665"/>
          </a:xfrm>
          <a:prstGeom prst="rect">
            <a:avLst/>
          </a:prstGeom>
          <a:solidFill>
            <a:srgbClr val="0026FA"/>
          </a:solidFill>
        </p:spPr>
        <p:txBody>
          <a:bodyPr wrap="square" rtlCol="0">
            <a:spAutoFit/>
          </a:bodyPr>
          <a:lstStyle/>
          <a:p>
            <a:pPr algn="ctr"/>
            <a:r>
              <a:rPr lang="es-CL" sz="1200" b="1" dirty="0">
                <a:solidFill>
                  <a:schemeClr val="bg1"/>
                </a:solidFill>
                <a:latin typeface="+mj-lt"/>
                <a:cs typeface="Gotham Pro Light" panose="02000503030000020004" pitchFamily="50" charset="0"/>
              </a:rPr>
              <a:t>% virtualidad sobre el</a:t>
            </a:r>
          </a:p>
          <a:p>
            <a:pPr algn="ctr"/>
            <a:r>
              <a:rPr lang="es-CL" sz="1200" b="1" dirty="0">
                <a:solidFill>
                  <a:schemeClr val="bg1"/>
                </a:solidFill>
                <a:latin typeface="+mj-lt"/>
                <a:cs typeface="Gotham Pro Light" panose="02000503030000020004" pitchFamily="50" charset="0"/>
              </a:rPr>
              <a:t>total del Plan de Estudio</a:t>
            </a:r>
          </a:p>
        </p:txBody>
      </p:sp>
      <p:sp>
        <p:nvSpPr>
          <p:cNvPr id="106" name="CuadroTexto 105">
            <a:extLst>
              <a:ext uri="{FF2B5EF4-FFF2-40B4-BE49-F238E27FC236}">
                <a16:creationId xmlns:a16="http://schemas.microsoft.com/office/drawing/2014/main" id="{74AD5F60-383C-473A-A7BA-7631A493335C}"/>
              </a:ext>
            </a:extLst>
          </p:cNvPr>
          <p:cNvSpPr txBox="1"/>
          <p:nvPr/>
        </p:nvSpPr>
        <p:spPr>
          <a:xfrm>
            <a:off x="231685" y="185378"/>
            <a:ext cx="4946990" cy="338554"/>
          </a:xfrm>
          <a:prstGeom prst="rect">
            <a:avLst/>
          </a:prstGeom>
          <a:noFill/>
        </p:spPr>
        <p:txBody>
          <a:bodyPr wrap="square">
            <a:spAutoFit/>
          </a:bodyPr>
          <a:lstStyle/>
          <a:p>
            <a:r>
              <a:rPr lang="es-CL" sz="1600" b="1" dirty="0">
                <a:solidFill>
                  <a:srgbClr val="0026FA"/>
                </a:solidFill>
                <a:latin typeface="+mj-lt"/>
                <a:cs typeface="Gotham Pro" panose="02000503040000020004" pitchFamily="2" charset="0"/>
              </a:rPr>
              <a:t>MODALIDAD DEL </a:t>
            </a:r>
            <a:r>
              <a:rPr lang="es-CL" sz="1600" b="1" dirty="0">
                <a:solidFill>
                  <a:srgbClr val="0026FA"/>
                </a:solidFill>
                <a:latin typeface="+mj-lt"/>
                <a:cs typeface="Gotham Pro Medium" panose="02000603030000020004" pitchFamily="2" charset="0"/>
              </a:rPr>
              <a:t>PROGRAMA</a:t>
            </a:r>
          </a:p>
        </p:txBody>
      </p:sp>
      <p:sp>
        <p:nvSpPr>
          <p:cNvPr id="108" name="CuadroTexto 107">
            <a:extLst>
              <a:ext uri="{FF2B5EF4-FFF2-40B4-BE49-F238E27FC236}">
                <a16:creationId xmlns:a16="http://schemas.microsoft.com/office/drawing/2014/main" id="{BE8E7EDB-2FEE-4FD3-94BB-CA18698E829A}"/>
              </a:ext>
            </a:extLst>
          </p:cNvPr>
          <p:cNvSpPr txBox="1"/>
          <p:nvPr/>
        </p:nvSpPr>
        <p:spPr>
          <a:xfrm rot="16200000">
            <a:off x="614051" y="1562161"/>
            <a:ext cx="779954" cy="276999"/>
          </a:xfrm>
          <a:prstGeom prst="rect">
            <a:avLst/>
          </a:prstGeom>
          <a:noFill/>
          <a:ln>
            <a:noFill/>
          </a:ln>
        </p:spPr>
        <p:txBody>
          <a:bodyPr wrap="square" rtlCol="0">
            <a:spAutoFit/>
          </a:bodyPr>
          <a:lstStyle/>
          <a:p>
            <a:pPr algn="ctr"/>
            <a:r>
              <a:rPr lang="es-CL" sz="1200" b="1" dirty="0">
                <a:solidFill>
                  <a:schemeClr val="bg1"/>
                </a:solidFill>
                <a:latin typeface="+mj-lt"/>
                <a:cs typeface="Gotham Pro Light" panose="02000503030000020004" pitchFamily="50" charset="0"/>
              </a:rPr>
              <a:t>ONLINE</a:t>
            </a:r>
          </a:p>
        </p:txBody>
      </p:sp>
      <p:cxnSp>
        <p:nvCxnSpPr>
          <p:cNvPr id="110" name="Conector: angular 109">
            <a:extLst>
              <a:ext uri="{FF2B5EF4-FFF2-40B4-BE49-F238E27FC236}">
                <a16:creationId xmlns:a16="http://schemas.microsoft.com/office/drawing/2014/main" id="{4CD1555D-DDFE-48C1-BD71-546C1942E991}"/>
              </a:ext>
            </a:extLst>
          </p:cNvPr>
          <p:cNvCxnSpPr>
            <a:cxnSpLocks/>
            <a:endCxn id="75" idx="1"/>
          </p:cNvCxnSpPr>
          <p:nvPr/>
        </p:nvCxnSpPr>
        <p:spPr>
          <a:xfrm rot="5400000" flipH="1" flipV="1">
            <a:off x="886551" y="1914475"/>
            <a:ext cx="942339" cy="199372"/>
          </a:xfrm>
          <a:prstGeom prst="bentConnector2">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sp>
        <p:nvSpPr>
          <p:cNvPr id="121" name="CuadroTexto 120">
            <a:extLst>
              <a:ext uri="{FF2B5EF4-FFF2-40B4-BE49-F238E27FC236}">
                <a16:creationId xmlns:a16="http://schemas.microsoft.com/office/drawing/2014/main" id="{7429F8AD-FCE6-40A2-B859-C1D7220788B9}"/>
              </a:ext>
            </a:extLst>
          </p:cNvPr>
          <p:cNvSpPr txBox="1"/>
          <p:nvPr/>
        </p:nvSpPr>
        <p:spPr>
          <a:xfrm rot="16200000">
            <a:off x="317371" y="5844090"/>
            <a:ext cx="1319519" cy="276999"/>
          </a:xfrm>
          <a:prstGeom prst="rect">
            <a:avLst/>
          </a:prstGeom>
          <a:noFill/>
          <a:ln>
            <a:noFill/>
          </a:ln>
        </p:spPr>
        <p:txBody>
          <a:bodyPr wrap="square" rtlCol="0">
            <a:spAutoFit/>
          </a:bodyPr>
          <a:lstStyle/>
          <a:p>
            <a:pPr algn="r"/>
            <a:r>
              <a:rPr lang="es-CL" sz="1200" b="1" dirty="0">
                <a:solidFill>
                  <a:schemeClr val="bg1"/>
                </a:solidFill>
                <a:latin typeface="+mj-lt"/>
                <a:cs typeface="Gotham Pro Light" panose="02000503030000020004" pitchFamily="50" charset="0"/>
              </a:rPr>
              <a:t>PRESENCIAL</a:t>
            </a:r>
          </a:p>
        </p:txBody>
      </p:sp>
      <p:cxnSp>
        <p:nvCxnSpPr>
          <p:cNvPr id="133" name="Conector: angular 132">
            <a:extLst>
              <a:ext uri="{FF2B5EF4-FFF2-40B4-BE49-F238E27FC236}">
                <a16:creationId xmlns:a16="http://schemas.microsoft.com/office/drawing/2014/main" id="{A934E583-66E4-448D-B276-A889BA365029}"/>
              </a:ext>
            </a:extLst>
          </p:cNvPr>
          <p:cNvCxnSpPr>
            <a:cxnSpLocks/>
            <a:stCxn id="41" idx="1"/>
            <a:endCxn id="47" idx="1"/>
          </p:cNvCxnSpPr>
          <p:nvPr/>
        </p:nvCxnSpPr>
        <p:spPr>
          <a:xfrm rot="10800000" flipV="1">
            <a:off x="1435912" y="5640222"/>
            <a:ext cx="12700" cy="741848"/>
          </a:xfrm>
          <a:prstGeom prst="bentConnector3">
            <a:avLst>
              <a:gd name="adj1" fmla="val 1800000"/>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sp>
        <p:nvSpPr>
          <p:cNvPr id="136" name="CuadroTexto 135">
            <a:extLst>
              <a:ext uri="{FF2B5EF4-FFF2-40B4-BE49-F238E27FC236}">
                <a16:creationId xmlns:a16="http://schemas.microsoft.com/office/drawing/2014/main" id="{D90EF885-91F1-4832-B192-F4438E2D614C}"/>
              </a:ext>
            </a:extLst>
          </p:cNvPr>
          <p:cNvSpPr txBox="1"/>
          <p:nvPr/>
        </p:nvSpPr>
        <p:spPr>
          <a:xfrm rot="16200000">
            <a:off x="281295" y="4445225"/>
            <a:ext cx="1212985" cy="461665"/>
          </a:xfrm>
          <a:prstGeom prst="rect">
            <a:avLst/>
          </a:prstGeom>
          <a:noFill/>
          <a:ln>
            <a:noFill/>
          </a:ln>
        </p:spPr>
        <p:txBody>
          <a:bodyPr wrap="square" rtlCol="0">
            <a:spAutoFit/>
          </a:bodyPr>
          <a:lstStyle/>
          <a:p>
            <a:r>
              <a:rPr lang="es-CL" sz="1200" b="1" dirty="0">
                <a:solidFill>
                  <a:schemeClr val="bg1"/>
                </a:solidFill>
                <a:latin typeface="+mj-lt"/>
                <a:cs typeface="Gotham Pro Light" panose="02000503030000020004" pitchFamily="50" charset="0"/>
              </a:rPr>
              <a:t>SEMI</a:t>
            </a:r>
          </a:p>
          <a:p>
            <a:r>
              <a:rPr lang="es-CL" sz="1200" b="1" dirty="0">
                <a:solidFill>
                  <a:schemeClr val="bg1"/>
                </a:solidFill>
                <a:latin typeface="+mj-lt"/>
                <a:cs typeface="Gotham Pro Light" panose="02000503030000020004" pitchFamily="50" charset="0"/>
              </a:rPr>
              <a:t>PRESENCIAL</a:t>
            </a:r>
          </a:p>
        </p:txBody>
      </p:sp>
      <p:sp>
        <p:nvSpPr>
          <p:cNvPr id="140" name="CuadroTexto 139">
            <a:extLst>
              <a:ext uri="{FF2B5EF4-FFF2-40B4-BE49-F238E27FC236}">
                <a16:creationId xmlns:a16="http://schemas.microsoft.com/office/drawing/2014/main" id="{A10D3E1F-053D-4AC9-9F62-3067D3C91843}"/>
              </a:ext>
            </a:extLst>
          </p:cNvPr>
          <p:cNvSpPr txBox="1"/>
          <p:nvPr/>
        </p:nvSpPr>
        <p:spPr>
          <a:xfrm>
            <a:off x="10589134" y="682989"/>
            <a:ext cx="859228" cy="276999"/>
          </a:xfrm>
          <a:prstGeom prst="rect">
            <a:avLst/>
          </a:prstGeom>
          <a:noFill/>
          <a:ln>
            <a:noFill/>
          </a:ln>
        </p:spPr>
        <p:txBody>
          <a:bodyPr wrap="square" rtlCol="0">
            <a:spAutoFit/>
          </a:bodyPr>
          <a:lstStyle/>
          <a:p>
            <a:pPr algn="ctr"/>
            <a:r>
              <a:rPr lang="es-CL" sz="1200" b="1" dirty="0">
                <a:solidFill>
                  <a:schemeClr val="bg1"/>
                </a:solidFill>
                <a:latin typeface="+mj-lt"/>
                <a:cs typeface="Gotham Pro Light" panose="02000503030000020004" pitchFamily="50" charset="0"/>
              </a:rPr>
              <a:t>ONLINE</a:t>
            </a:r>
          </a:p>
        </p:txBody>
      </p:sp>
      <p:sp>
        <p:nvSpPr>
          <p:cNvPr id="141" name="CuadroTexto 140">
            <a:extLst>
              <a:ext uri="{FF2B5EF4-FFF2-40B4-BE49-F238E27FC236}">
                <a16:creationId xmlns:a16="http://schemas.microsoft.com/office/drawing/2014/main" id="{421DA035-5A31-4EC4-B7F2-B1CD6E173618}"/>
              </a:ext>
            </a:extLst>
          </p:cNvPr>
          <p:cNvSpPr txBox="1"/>
          <p:nvPr/>
        </p:nvSpPr>
        <p:spPr>
          <a:xfrm>
            <a:off x="7799314" y="682989"/>
            <a:ext cx="1264793" cy="276999"/>
          </a:xfrm>
          <a:prstGeom prst="rect">
            <a:avLst/>
          </a:prstGeom>
          <a:noFill/>
          <a:ln>
            <a:noFill/>
          </a:ln>
        </p:spPr>
        <p:txBody>
          <a:bodyPr wrap="square" rtlCol="0">
            <a:spAutoFit/>
          </a:bodyPr>
          <a:lstStyle/>
          <a:p>
            <a:pPr algn="ctr"/>
            <a:r>
              <a:rPr lang="es-CL" sz="1200" b="1" dirty="0">
                <a:solidFill>
                  <a:schemeClr val="bg1"/>
                </a:solidFill>
                <a:latin typeface="+mj-lt"/>
                <a:cs typeface="Gotham Pro Light" panose="02000503030000020004" pitchFamily="50" charset="0"/>
              </a:rPr>
              <a:t>PRESENCIAL</a:t>
            </a:r>
          </a:p>
        </p:txBody>
      </p:sp>
      <p:cxnSp>
        <p:nvCxnSpPr>
          <p:cNvPr id="9" name="Conector recto 8">
            <a:extLst>
              <a:ext uri="{FF2B5EF4-FFF2-40B4-BE49-F238E27FC236}">
                <a16:creationId xmlns:a16="http://schemas.microsoft.com/office/drawing/2014/main" id="{35D1DFAC-F556-463F-B7CB-2C2E70BA1618}"/>
              </a:ext>
            </a:extLst>
          </p:cNvPr>
          <p:cNvCxnSpPr>
            <a:cxnSpLocks/>
          </p:cNvCxnSpPr>
          <p:nvPr/>
        </p:nvCxnSpPr>
        <p:spPr>
          <a:xfrm>
            <a:off x="9053690" y="488062"/>
            <a:ext cx="0" cy="63546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16B33A9B-B3A3-4DC9-AE12-B907C2244452}"/>
              </a:ext>
            </a:extLst>
          </p:cNvPr>
          <p:cNvCxnSpPr>
            <a:cxnSpLocks/>
          </p:cNvCxnSpPr>
          <p:nvPr/>
        </p:nvCxnSpPr>
        <p:spPr>
          <a:xfrm>
            <a:off x="8277525" y="1161905"/>
            <a:ext cx="0" cy="55372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7EB74001-90C9-45F5-AE79-9A36995BBEFF}"/>
              </a:ext>
            </a:extLst>
          </p:cNvPr>
          <p:cNvCxnSpPr>
            <a:cxnSpLocks/>
          </p:cNvCxnSpPr>
          <p:nvPr/>
        </p:nvCxnSpPr>
        <p:spPr>
          <a:xfrm>
            <a:off x="10647237" y="1263413"/>
            <a:ext cx="0" cy="55372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7E721B88-8A51-4812-B81F-9F00344BD013}"/>
              </a:ext>
            </a:extLst>
          </p:cNvPr>
          <p:cNvCxnSpPr>
            <a:cxnSpLocks/>
          </p:cNvCxnSpPr>
          <p:nvPr/>
        </p:nvCxnSpPr>
        <p:spPr>
          <a:xfrm>
            <a:off x="11437384" y="1267695"/>
            <a:ext cx="0" cy="55372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Conector recto 143">
            <a:extLst>
              <a:ext uri="{FF2B5EF4-FFF2-40B4-BE49-F238E27FC236}">
                <a16:creationId xmlns:a16="http://schemas.microsoft.com/office/drawing/2014/main" id="{DAD95769-8B88-4FB7-B9B4-164127F3BAF4}"/>
              </a:ext>
            </a:extLst>
          </p:cNvPr>
          <p:cNvCxnSpPr>
            <a:cxnSpLocks/>
          </p:cNvCxnSpPr>
          <p:nvPr/>
        </p:nvCxnSpPr>
        <p:spPr>
          <a:xfrm>
            <a:off x="9857090" y="440092"/>
            <a:ext cx="0" cy="63920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5" name="CuadroTexto 144">
            <a:extLst>
              <a:ext uri="{FF2B5EF4-FFF2-40B4-BE49-F238E27FC236}">
                <a16:creationId xmlns:a16="http://schemas.microsoft.com/office/drawing/2014/main" id="{DF258B90-2237-48A2-8B9E-2B579EFEDCF6}"/>
              </a:ext>
            </a:extLst>
          </p:cNvPr>
          <p:cNvSpPr txBox="1"/>
          <p:nvPr/>
        </p:nvSpPr>
        <p:spPr>
          <a:xfrm>
            <a:off x="8971152" y="682989"/>
            <a:ext cx="1003526" cy="446276"/>
          </a:xfrm>
          <a:prstGeom prst="rect">
            <a:avLst/>
          </a:prstGeom>
          <a:noFill/>
          <a:ln>
            <a:noFill/>
          </a:ln>
        </p:spPr>
        <p:txBody>
          <a:bodyPr wrap="square" rtlCol="0">
            <a:spAutoFit/>
          </a:bodyPr>
          <a:lstStyle/>
          <a:p>
            <a:pPr algn="ctr"/>
            <a:r>
              <a:rPr lang="es-CL" sz="1200" b="1" dirty="0">
                <a:solidFill>
                  <a:schemeClr val="bg1"/>
                </a:solidFill>
                <a:latin typeface="+mj-lt"/>
                <a:cs typeface="Gotham Pro Light" panose="02000503030000020004" pitchFamily="50" charset="0"/>
              </a:rPr>
              <a:t>SEMI</a:t>
            </a:r>
            <a:endParaRPr lang="es-CL" sz="1100" b="1" dirty="0">
              <a:solidFill>
                <a:schemeClr val="bg1"/>
              </a:solidFill>
              <a:latin typeface="+mj-lt"/>
              <a:cs typeface="Gotham Pro Light" panose="02000503030000020004" pitchFamily="50" charset="0"/>
            </a:endParaRPr>
          </a:p>
          <a:p>
            <a:pPr algn="ctr"/>
            <a:r>
              <a:rPr lang="es-CL" sz="1100" b="1" spc="-150" dirty="0">
                <a:solidFill>
                  <a:schemeClr val="bg1"/>
                </a:solidFill>
                <a:latin typeface="+mj-lt"/>
                <a:cs typeface="Gotham Pro Light" panose="02000503030000020004" pitchFamily="50" charset="0"/>
              </a:rPr>
              <a:t>PRESENCIAL</a:t>
            </a:r>
          </a:p>
        </p:txBody>
      </p:sp>
      <p:pic>
        <p:nvPicPr>
          <p:cNvPr id="163" name="Imagen 162" descr="Icono&#10;&#10;Descripción generada automáticamente">
            <a:extLst>
              <a:ext uri="{FF2B5EF4-FFF2-40B4-BE49-F238E27FC236}">
                <a16:creationId xmlns:a16="http://schemas.microsoft.com/office/drawing/2014/main" id="{2FC651E8-F8C4-4150-BECB-FD4EA5768F5E}"/>
              </a:ext>
            </a:extLst>
          </p:cNvPr>
          <p:cNvPicPr>
            <a:picLocks noChangeAspect="1"/>
          </p:cNvPicPr>
          <p:nvPr/>
        </p:nvPicPr>
        <p:blipFill>
          <a:blip r:embed="rId5"/>
          <a:stretch>
            <a:fillRect/>
          </a:stretch>
        </p:blipFill>
        <p:spPr>
          <a:xfrm>
            <a:off x="404114" y="1332484"/>
            <a:ext cx="443557" cy="443557"/>
          </a:xfrm>
          <a:prstGeom prst="rect">
            <a:avLst/>
          </a:prstGeom>
        </p:spPr>
      </p:pic>
      <p:pic>
        <p:nvPicPr>
          <p:cNvPr id="164" name="Imagen 163" descr="Icono&#10;&#10;Descripción generada automáticamente">
            <a:extLst>
              <a:ext uri="{FF2B5EF4-FFF2-40B4-BE49-F238E27FC236}">
                <a16:creationId xmlns:a16="http://schemas.microsoft.com/office/drawing/2014/main" id="{1AD97E04-B3F5-4ED4-AF60-C4B7CCBC487D}"/>
              </a:ext>
            </a:extLst>
          </p:cNvPr>
          <p:cNvPicPr>
            <a:picLocks noChangeAspect="1"/>
          </p:cNvPicPr>
          <p:nvPr/>
        </p:nvPicPr>
        <p:blipFill>
          <a:blip r:embed="rId6"/>
          <a:stretch>
            <a:fillRect/>
          </a:stretch>
        </p:blipFill>
        <p:spPr>
          <a:xfrm>
            <a:off x="393525" y="5401447"/>
            <a:ext cx="417062" cy="417062"/>
          </a:xfrm>
          <a:prstGeom prst="rect">
            <a:avLst/>
          </a:prstGeom>
        </p:spPr>
      </p:pic>
      <p:pic>
        <p:nvPicPr>
          <p:cNvPr id="165" name="Imagen 164" descr="Texto&#10;&#10;Descripción generada automáticamente">
            <a:extLst>
              <a:ext uri="{FF2B5EF4-FFF2-40B4-BE49-F238E27FC236}">
                <a16:creationId xmlns:a16="http://schemas.microsoft.com/office/drawing/2014/main" id="{C01944BF-81C9-403C-A33F-A0779C5C3337}"/>
              </a:ext>
            </a:extLst>
          </p:cNvPr>
          <p:cNvPicPr>
            <a:picLocks noChangeAspect="1"/>
          </p:cNvPicPr>
          <p:nvPr/>
        </p:nvPicPr>
        <p:blipFill>
          <a:blip r:embed="rId7"/>
          <a:stretch>
            <a:fillRect/>
          </a:stretch>
        </p:blipFill>
        <p:spPr>
          <a:xfrm>
            <a:off x="413996" y="4169260"/>
            <a:ext cx="400111" cy="400111"/>
          </a:xfrm>
          <a:prstGeom prst="rect">
            <a:avLst/>
          </a:prstGeom>
        </p:spPr>
      </p:pic>
      <p:sp>
        <p:nvSpPr>
          <p:cNvPr id="139" name="CuadroTexto 138">
            <a:extLst>
              <a:ext uri="{FF2B5EF4-FFF2-40B4-BE49-F238E27FC236}">
                <a16:creationId xmlns:a16="http://schemas.microsoft.com/office/drawing/2014/main" id="{539BD792-3911-4A3C-A264-198DBF177844}"/>
              </a:ext>
            </a:extLst>
          </p:cNvPr>
          <p:cNvSpPr txBox="1"/>
          <p:nvPr/>
        </p:nvSpPr>
        <p:spPr>
          <a:xfrm>
            <a:off x="2890471" y="3339599"/>
            <a:ext cx="3508344" cy="707886"/>
          </a:xfrm>
          <a:prstGeom prst="rect">
            <a:avLst/>
          </a:prstGeom>
          <a:solidFill>
            <a:schemeClr val="tx2"/>
          </a:solidFill>
          <a:ln>
            <a:solidFill>
              <a:srgbClr val="FF5200"/>
            </a:solidFill>
          </a:ln>
        </p:spPr>
        <p:txBody>
          <a:bodyPr wrap="square" rtlCol="0">
            <a:spAutoFit/>
          </a:bodyPr>
          <a:lstStyle/>
          <a:p>
            <a:r>
              <a:rPr lang="es-CL" sz="1000" dirty="0">
                <a:solidFill>
                  <a:schemeClr val="tx1"/>
                </a:solidFill>
                <a:latin typeface="+mj-lt"/>
                <a:cs typeface="Gotham Pro Light" panose="02000503030000020004" pitchFamily="50" charset="0"/>
              </a:rPr>
              <a:t>Actividades presenciales:</a:t>
            </a:r>
          </a:p>
          <a:p>
            <a:pPr marL="152400" marR="0" lvl="0" rtl="0">
              <a:lnSpc>
                <a:spcPct val="100000"/>
              </a:lnSpc>
              <a:spcBef>
                <a:spcPts val="0"/>
              </a:spcBef>
              <a:spcAft>
                <a:spcPts val="0"/>
              </a:spcAft>
              <a:buClr>
                <a:schemeClr val="dk1"/>
              </a:buClr>
              <a:buSzPts val="1200"/>
            </a:pPr>
            <a:r>
              <a:rPr lang="es-CL" sz="1000" b="0" i="0" u="none" strike="noStrike" cap="none" dirty="0">
                <a:solidFill>
                  <a:schemeClr val="dk1"/>
                </a:solidFill>
                <a:latin typeface="+mj-lt"/>
                <a:ea typeface="Calibri"/>
                <a:cs typeface="Gotham Pro Light" panose="02000503030000020004" pitchFamily="50" charset="0"/>
                <a:sym typeface="Calibri"/>
              </a:rPr>
              <a:t>-Voluntarias como simposios o seminarios</a:t>
            </a:r>
          </a:p>
          <a:p>
            <a:pPr marL="152400" marR="0" lvl="0" rtl="0">
              <a:lnSpc>
                <a:spcPct val="100000"/>
              </a:lnSpc>
              <a:spcBef>
                <a:spcPts val="0"/>
              </a:spcBef>
              <a:spcAft>
                <a:spcPts val="0"/>
              </a:spcAft>
              <a:buClr>
                <a:schemeClr val="dk1"/>
              </a:buClr>
              <a:buSzPts val="1200"/>
            </a:pPr>
            <a:r>
              <a:rPr lang="es-CL" sz="1000" dirty="0">
                <a:solidFill>
                  <a:schemeClr val="dk1"/>
                </a:solidFill>
                <a:latin typeface="+mj-lt"/>
                <a:ea typeface="Calibri"/>
                <a:cs typeface="Gotham Pro Light" panose="02000503030000020004" pitchFamily="50" charset="0"/>
                <a:sym typeface="Calibri"/>
              </a:rPr>
              <a:t>-J</a:t>
            </a:r>
            <a:r>
              <a:rPr lang="es-CL" sz="1000" b="0" i="0" u="none" strike="noStrike" cap="none" dirty="0">
                <a:solidFill>
                  <a:schemeClr val="dk1"/>
                </a:solidFill>
                <a:latin typeface="+mj-lt"/>
                <a:ea typeface="Calibri"/>
                <a:cs typeface="Gotham Pro Light" panose="02000503030000020004" pitchFamily="50" charset="0"/>
                <a:sym typeface="Calibri"/>
              </a:rPr>
              <a:t>ornadas intensivas contenidos dentro de los SCT </a:t>
            </a:r>
          </a:p>
          <a:p>
            <a:pPr marL="152400" marR="0" lvl="0" rtl="0">
              <a:lnSpc>
                <a:spcPct val="100000"/>
              </a:lnSpc>
              <a:spcBef>
                <a:spcPts val="0"/>
              </a:spcBef>
              <a:spcAft>
                <a:spcPts val="0"/>
              </a:spcAft>
              <a:buClr>
                <a:schemeClr val="dk1"/>
              </a:buClr>
              <a:buSzPts val="1200"/>
            </a:pPr>
            <a:r>
              <a:rPr lang="es-CL" sz="1000" b="0" i="0" u="none" strike="noStrike" cap="none" dirty="0">
                <a:solidFill>
                  <a:schemeClr val="dk1"/>
                </a:solidFill>
                <a:latin typeface="+mj-lt"/>
                <a:ea typeface="Calibri"/>
                <a:cs typeface="Gotham Pro Light" panose="02000503030000020004" pitchFamily="50" charset="0"/>
                <a:sym typeface="Calibri"/>
              </a:rPr>
              <a:t>-Evaluaciones presenciales  de competencias.</a:t>
            </a:r>
          </a:p>
        </p:txBody>
      </p:sp>
      <p:cxnSp>
        <p:nvCxnSpPr>
          <p:cNvPr id="120" name="Conector recto 119">
            <a:extLst>
              <a:ext uri="{FF2B5EF4-FFF2-40B4-BE49-F238E27FC236}">
                <a16:creationId xmlns:a16="http://schemas.microsoft.com/office/drawing/2014/main" id="{45F56446-AA68-414B-906E-D1D0BC1837BD}"/>
              </a:ext>
            </a:extLst>
          </p:cNvPr>
          <p:cNvCxnSpPr>
            <a:cxnSpLocks/>
          </p:cNvCxnSpPr>
          <p:nvPr/>
        </p:nvCxnSpPr>
        <p:spPr>
          <a:xfrm flipH="1">
            <a:off x="341354" y="5282550"/>
            <a:ext cx="7128000" cy="0"/>
          </a:xfrm>
          <a:prstGeom prst="line">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130" name="Conector recto 129">
            <a:extLst>
              <a:ext uri="{FF2B5EF4-FFF2-40B4-BE49-F238E27FC236}">
                <a16:creationId xmlns:a16="http://schemas.microsoft.com/office/drawing/2014/main" id="{31F1B3B7-C5B1-6C4E-B83F-8FDD0975862C}"/>
              </a:ext>
            </a:extLst>
          </p:cNvPr>
          <p:cNvCxnSpPr>
            <a:cxnSpLocks/>
          </p:cNvCxnSpPr>
          <p:nvPr/>
        </p:nvCxnSpPr>
        <p:spPr>
          <a:xfrm flipH="1">
            <a:off x="360601" y="4169260"/>
            <a:ext cx="7128000" cy="0"/>
          </a:xfrm>
          <a:prstGeom prst="line">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pic>
        <p:nvPicPr>
          <p:cNvPr id="150" name="Imagen 149" descr="Icono&#10;&#10;Descripción generada automáticamente">
            <a:extLst>
              <a:ext uri="{FF2B5EF4-FFF2-40B4-BE49-F238E27FC236}">
                <a16:creationId xmlns:a16="http://schemas.microsoft.com/office/drawing/2014/main" id="{EDAB8AC6-FDD2-2043-BA5F-AF93E9E19333}"/>
              </a:ext>
            </a:extLst>
          </p:cNvPr>
          <p:cNvPicPr>
            <a:picLocks noChangeAspect="1"/>
          </p:cNvPicPr>
          <p:nvPr/>
        </p:nvPicPr>
        <p:blipFill>
          <a:blip r:embed="rId4">
            <a:alphaModFix amt="50000"/>
          </a:blip>
          <a:stretch>
            <a:fillRect/>
          </a:stretch>
        </p:blipFill>
        <p:spPr>
          <a:xfrm>
            <a:off x="9312039" y="4422528"/>
            <a:ext cx="359844" cy="359844"/>
          </a:xfrm>
          <a:prstGeom prst="rect">
            <a:avLst/>
          </a:prstGeom>
        </p:spPr>
      </p:pic>
      <p:pic>
        <p:nvPicPr>
          <p:cNvPr id="153" name="Imagen 152" descr="Icono&#10;&#10;Descripción generada automáticamente">
            <a:extLst>
              <a:ext uri="{FF2B5EF4-FFF2-40B4-BE49-F238E27FC236}">
                <a16:creationId xmlns:a16="http://schemas.microsoft.com/office/drawing/2014/main" id="{6F07B4A5-3821-734F-938A-F217ABFF286A}"/>
              </a:ext>
            </a:extLst>
          </p:cNvPr>
          <p:cNvPicPr>
            <a:picLocks noChangeAspect="1"/>
          </p:cNvPicPr>
          <p:nvPr/>
        </p:nvPicPr>
        <p:blipFill>
          <a:blip r:embed="rId4">
            <a:alphaModFix amt="50000"/>
          </a:blip>
          <a:stretch>
            <a:fillRect/>
          </a:stretch>
        </p:blipFill>
        <p:spPr>
          <a:xfrm>
            <a:off x="10085552" y="4422528"/>
            <a:ext cx="359844" cy="359844"/>
          </a:xfrm>
          <a:prstGeom prst="rect">
            <a:avLst/>
          </a:prstGeom>
        </p:spPr>
      </p:pic>
      <p:pic>
        <p:nvPicPr>
          <p:cNvPr id="154" name="Imagen 153" descr="Icono&#10;&#10;Descripción generada automáticamente">
            <a:extLst>
              <a:ext uri="{FF2B5EF4-FFF2-40B4-BE49-F238E27FC236}">
                <a16:creationId xmlns:a16="http://schemas.microsoft.com/office/drawing/2014/main" id="{0C336861-9E80-8147-81B9-0EAE0C114DA1}"/>
              </a:ext>
            </a:extLst>
          </p:cNvPr>
          <p:cNvPicPr>
            <a:picLocks noChangeAspect="1"/>
          </p:cNvPicPr>
          <p:nvPr/>
        </p:nvPicPr>
        <p:blipFill>
          <a:blip r:embed="rId4">
            <a:alphaModFix amt="50000"/>
          </a:blip>
          <a:stretch>
            <a:fillRect/>
          </a:stretch>
        </p:blipFill>
        <p:spPr>
          <a:xfrm>
            <a:off x="10859065" y="4422528"/>
            <a:ext cx="359844" cy="359844"/>
          </a:xfrm>
          <a:prstGeom prst="rect">
            <a:avLst/>
          </a:prstGeom>
        </p:spPr>
      </p:pic>
      <p:pic>
        <p:nvPicPr>
          <p:cNvPr id="155" name="Imagen 154" descr="Icono&#10;&#10;Descripción generada automáticamente">
            <a:extLst>
              <a:ext uri="{FF2B5EF4-FFF2-40B4-BE49-F238E27FC236}">
                <a16:creationId xmlns:a16="http://schemas.microsoft.com/office/drawing/2014/main" id="{D81A74F3-DFEC-514E-969D-3CE37C6DC7A7}"/>
              </a:ext>
            </a:extLst>
          </p:cNvPr>
          <p:cNvPicPr>
            <a:picLocks noChangeAspect="1"/>
          </p:cNvPicPr>
          <p:nvPr/>
        </p:nvPicPr>
        <p:blipFill>
          <a:blip r:embed="rId4">
            <a:alphaModFix amt="50000"/>
          </a:blip>
          <a:stretch>
            <a:fillRect/>
          </a:stretch>
        </p:blipFill>
        <p:spPr>
          <a:xfrm>
            <a:off x="11632576" y="4422528"/>
            <a:ext cx="359844" cy="359844"/>
          </a:xfrm>
          <a:prstGeom prst="rect">
            <a:avLst/>
          </a:prstGeom>
        </p:spPr>
      </p:pic>
      <p:pic>
        <p:nvPicPr>
          <p:cNvPr id="158" name="Imagen 157" descr="Icono&#10;&#10;Descripción generada automáticamente">
            <a:extLst>
              <a:ext uri="{FF2B5EF4-FFF2-40B4-BE49-F238E27FC236}">
                <a16:creationId xmlns:a16="http://schemas.microsoft.com/office/drawing/2014/main" id="{7B7D8785-076C-314A-9F19-A2E1E73F6FD7}"/>
              </a:ext>
            </a:extLst>
          </p:cNvPr>
          <p:cNvPicPr>
            <a:picLocks noChangeAspect="1"/>
          </p:cNvPicPr>
          <p:nvPr/>
        </p:nvPicPr>
        <p:blipFill>
          <a:blip r:embed="rId4">
            <a:alphaModFix amt="50000"/>
          </a:blip>
          <a:stretch>
            <a:fillRect/>
          </a:stretch>
        </p:blipFill>
        <p:spPr>
          <a:xfrm>
            <a:off x="7782511" y="5886893"/>
            <a:ext cx="359844" cy="359844"/>
          </a:xfrm>
          <a:prstGeom prst="rect">
            <a:avLst/>
          </a:prstGeom>
        </p:spPr>
      </p:pic>
      <p:pic>
        <p:nvPicPr>
          <p:cNvPr id="169" name="Imagen 168" descr="Icono&#10;&#10;Descripción generada automáticamente">
            <a:extLst>
              <a:ext uri="{FF2B5EF4-FFF2-40B4-BE49-F238E27FC236}">
                <a16:creationId xmlns:a16="http://schemas.microsoft.com/office/drawing/2014/main" id="{CB5568FF-0990-754A-8BE5-E52CCB752BE0}"/>
              </a:ext>
            </a:extLst>
          </p:cNvPr>
          <p:cNvPicPr>
            <a:picLocks noChangeAspect="1"/>
          </p:cNvPicPr>
          <p:nvPr/>
        </p:nvPicPr>
        <p:blipFill>
          <a:blip r:embed="rId4">
            <a:alphaModFix amt="50000"/>
          </a:blip>
          <a:stretch>
            <a:fillRect/>
          </a:stretch>
        </p:blipFill>
        <p:spPr>
          <a:xfrm>
            <a:off x="9331918" y="5886893"/>
            <a:ext cx="359844" cy="359844"/>
          </a:xfrm>
          <a:prstGeom prst="rect">
            <a:avLst/>
          </a:prstGeom>
        </p:spPr>
      </p:pic>
      <p:pic>
        <p:nvPicPr>
          <p:cNvPr id="170" name="Imagen 169" descr="Icono&#10;&#10;Descripción generada automáticamente">
            <a:extLst>
              <a:ext uri="{FF2B5EF4-FFF2-40B4-BE49-F238E27FC236}">
                <a16:creationId xmlns:a16="http://schemas.microsoft.com/office/drawing/2014/main" id="{3456B9FD-1F83-9E44-809B-EB3210202020}"/>
              </a:ext>
            </a:extLst>
          </p:cNvPr>
          <p:cNvPicPr>
            <a:picLocks noChangeAspect="1"/>
          </p:cNvPicPr>
          <p:nvPr/>
        </p:nvPicPr>
        <p:blipFill>
          <a:blip r:embed="rId4">
            <a:alphaModFix amt="50000"/>
          </a:blip>
          <a:stretch>
            <a:fillRect/>
          </a:stretch>
        </p:blipFill>
        <p:spPr>
          <a:xfrm>
            <a:off x="10105431" y="5886893"/>
            <a:ext cx="359844" cy="359844"/>
          </a:xfrm>
          <a:prstGeom prst="rect">
            <a:avLst/>
          </a:prstGeom>
        </p:spPr>
      </p:pic>
      <p:pic>
        <p:nvPicPr>
          <p:cNvPr id="171" name="Imagen 170" descr="Icono&#10;&#10;Descripción generada automáticamente">
            <a:extLst>
              <a:ext uri="{FF2B5EF4-FFF2-40B4-BE49-F238E27FC236}">
                <a16:creationId xmlns:a16="http://schemas.microsoft.com/office/drawing/2014/main" id="{4DAB1CAD-E88A-BE4C-819E-AF0ED24E668D}"/>
              </a:ext>
            </a:extLst>
          </p:cNvPr>
          <p:cNvPicPr>
            <a:picLocks noChangeAspect="1"/>
          </p:cNvPicPr>
          <p:nvPr/>
        </p:nvPicPr>
        <p:blipFill>
          <a:blip r:embed="rId4">
            <a:alphaModFix amt="50000"/>
          </a:blip>
          <a:stretch>
            <a:fillRect/>
          </a:stretch>
        </p:blipFill>
        <p:spPr>
          <a:xfrm>
            <a:off x="10878944" y="5886893"/>
            <a:ext cx="359844" cy="359844"/>
          </a:xfrm>
          <a:prstGeom prst="rect">
            <a:avLst/>
          </a:prstGeom>
        </p:spPr>
      </p:pic>
      <p:pic>
        <p:nvPicPr>
          <p:cNvPr id="172" name="Imagen 171" descr="Icono&#10;&#10;Descripción generada automáticamente">
            <a:extLst>
              <a:ext uri="{FF2B5EF4-FFF2-40B4-BE49-F238E27FC236}">
                <a16:creationId xmlns:a16="http://schemas.microsoft.com/office/drawing/2014/main" id="{1BC597F2-E022-7C42-B063-616C3DE8972F}"/>
              </a:ext>
            </a:extLst>
          </p:cNvPr>
          <p:cNvPicPr>
            <a:picLocks noChangeAspect="1"/>
          </p:cNvPicPr>
          <p:nvPr/>
        </p:nvPicPr>
        <p:blipFill>
          <a:blip r:embed="rId4">
            <a:alphaModFix amt="50000"/>
          </a:blip>
          <a:stretch>
            <a:fillRect/>
          </a:stretch>
        </p:blipFill>
        <p:spPr>
          <a:xfrm>
            <a:off x="11652455" y="5886893"/>
            <a:ext cx="359844" cy="359844"/>
          </a:xfrm>
          <a:prstGeom prst="rect">
            <a:avLst/>
          </a:prstGeom>
        </p:spPr>
      </p:pic>
      <p:pic>
        <p:nvPicPr>
          <p:cNvPr id="175" name="Imagen 174" descr="Icono&#10;&#10;Descripción generada automáticamente">
            <a:extLst>
              <a:ext uri="{FF2B5EF4-FFF2-40B4-BE49-F238E27FC236}">
                <a16:creationId xmlns:a16="http://schemas.microsoft.com/office/drawing/2014/main" id="{01F203D6-E4CC-BA46-B145-91F7D6E6CC13}"/>
              </a:ext>
            </a:extLst>
          </p:cNvPr>
          <p:cNvPicPr>
            <a:picLocks noChangeAspect="1"/>
          </p:cNvPicPr>
          <p:nvPr/>
        </p:nvPicPr>
        <p:blipFill>
          <a:blip r:embed="rId4">
            <a:alphaModFix amt="50000"/>
          </a:blip>
          <a:stretch>
            <a:fillRect/>
          </a:stretch>
        </p:blipFill>
        <p:spPr>
          <a:xfrm>
            <a:off x="9313520" y="2255025"/>
            <a:ext cx="359844" cy="359844"/>
          </a:xfrm>
          <a:prstGeom prst="rect">
            <a:avLst/>
          </a:prstGeom>
        </p:spPr>
      </p:pic>
      <p:pic>
        <p:nvPicPr>
          <p:cNvPr id="176" name="Imagen 175" descr="Icono&#10;&#10;Descripción generada automáticamente">
            <a:extLst>
              <a:ext uri="{FF2B5EF4-FFF2-40B4-BE49-F238E27FC236}">
                <a16:creationId xmlns:a16="http://schemas.microsoft.com/office/drawing/2014/main" id="{C9BCA3C6-2F75-8E42-B8A1-402820E1C505}"/>
              </a:ext>
            </a:extLst>
          </p:cNvPr>
          <p:cNvPicPr>
            <a:picLocks noChangeAspect="1"/>
          </p:cNvPicPr>
          <p:nvPr/>
        </p:nvPicPr>
        <p:blipFill>
          <a:blip r:embed="rId4">
            <a:alphaModFix amt="50000"/>
          </a:blip>
          <a:stretch>
            <a:fillRect/>
          </a:stretch>
        </p:blipFill>
        <p:spPr>
          <a:xfrm>
            <a:off x="10020786" y="2288557"/>
            <a:ext cx="359844" cy="359844"/>
          </a:xfrm>
          <a:prstGeom prst="rect">
            <a:avLst/>
          </a:prstGeom>
        </p:spPr>
      </p:pic>
      <p:pic>
        <p:nvPicPr>
          <p:cNvPr id="177" name="Imagen 176" descr="Icono&#10;&#10;Descripción generada automáticamente">
            <a:extLst>
              <a:ext uri="{FF2B5EF4-FFF2-40B4-BE49-F238E27FC236}">
                <a16:creationId xmlns:a16="http://schemas.microsoft.com/office/drawing/2014/main" id="{2242F47E-89F6-7C44-86B8-F425B87AED7E}"/>
              </a:ext>
            </a:extLst>
          </p:cNvPr>
          <p:cNvPicPr>
            <a:picLocks noChangeAspect="1"/>
          </p:cNvPicPr>
          <p:nvPr/>
        </p:nvPicPr>
        <p:blipFill>
          <a:blip r:embed="rId4">
            <a:alphaModFix amt="50000"/>
          </a:blip>
          <a:stretch>
            <a:fillRect/>
          </a:stretch>
        </p:blipFill>
        <p:spPr>
          <a:xfrm>
            <a:off x="10828463" y="2298030"/>
            <a:ext cx="359844" cy="359844"/>
          </a:xfrm>
          <a:prstGeom prst="rect">
            <a:avLst/>
          </a:prstGeom>
        </p:spPr>
      </p:pic>
      <p:pic>
        <p:nvPicPr>
          <p:cNvPr id="178" name="Imagen 177" descr="Icono&#10;&#10;Descripción generada automáticamente">
            <a:extLst>
              <a:ext uri="{FF2B5EF4-FFF2-40B4-BE49-F238E27FC236}">
                <a16:creationId xmlns:a16="http://schemas.microsoft.com/office/drawing/2014/main" id="{275FAEB9-1E93-E240-8A9C-2A3F27B51D0F}"/>
              </a:ext>
            </a:extLst>
          </p:cNvPr>
          <p:cNvPicPr>
            <a:picLocks noChangeAspect="1"/>
          </p:cNvPicPr>
          <p:nvPr/>
        </p:nvPicPr>
        <p:blipFill>
          <a:blip r:embed="rId4">
            <a:alphaModFix amt="50000"/>
          </a:blip>
          <a:stretch>
            <a:fillRect/>
          </a:stretch>
        </p:blipFill>
        <p:spPr>
          <a:xfrm>
            <a:off x="11599825" y="2319079"/>
            <a:ext cx="359844" cy="359844"/>
          </a:xfrm>
          <a:prstGeom prst="rect">
            <a:avLst/>
          </a:prstGeom>
        </p:spPr>
      </p:pic>
      <p:pic>
        <p:nvPicPr>
          <p:cNvPr id="181" name="Imagen 180" descr="Icono&#10;&#10;Descripción generada automáticamente">
            <a:extLst>
              <a:ext uri="{FF2B5EF4-FFF2-40B4-BE49-F238E27FC236}">
                <a16:creationId xmlns:a16="http://schemas.microsoft.com/office/drawing/2014/main" id="{FFDDCDE1-E853-CA49-80A5-037A2A7C540C}"/>
              </a:ext>
            </a:extLst>
          </p:cNvPr>
          <p:cNvPicPr>
            <a:picLocks noChangeAspect="1"/>
          </p:cNvPicPr>
          <p:nvPr/>
        </p:nvPicPr>
        <p:blipFill>
          <a:blip r:embed="rId4">
            <a:alphaModFix amt="50000"/>
          </a:blip>
          <a:stretch>
            <a:fillRect/>
          </a:stretch>
        </p:blipFill>
        <p:spPr>
          <a:xfrm>
            <a:off x="9317325" y="1469185"/>
            <a:ext cx="359844" cy="359844"/>
          </a:xfrm>
          <a:prstGeom prst="rect">
            <a:avLst/>
          </a:prstGeom>
        </p:spPr>
      </p:pic>
      <p:pic>
        <p:nvPicPr>
          <p:cNvPr id="182" name="Imagen 181" descr="Icono&#10;&#10;Descripción generada automáticamente">
            <a:extLst>
              <a:ext uri="{FF2B5EF4-FFF2-40B4-BE49-F238E27FC236}">
                <a16:creationId xmlns:a16="http://schemas.microsoft.com/office/drawing/2014/main" id="{B8323F7C-18C7-1F46-B89F-5F41A761D062}"/>
              </a:ext>
            </a:extLst>
          </p:cNvPr>
          <p:cNvPicPr>
            <a:picLocks noChangeAspect="1"/>
          </p:cNvPicPr>
          <p:nvPr/>
        </p:nvPicPr>
        <p:blipFill>
          <a:blip r:embed="rId4">
            <a:alphaModFix amt="50000"/>
          </a:blip>
          <a:stretch>
            <a:fillRect/>
          </a:stretch>
        </p:blipFill>
        <p:spPr>
          <a:xfrm>
            <a:off x="10081918" y="1480206"/>
            <a:ext cx="359844" cy="359844"/>
          </a:xfrm>
          <a:prstGeom prst="rect">
            <a:avLst/>
          </a:prstGeom>
        </p:spPr>
      </p:pic>
      <p:pic>
        <p:nvPicPr>
          <p:cNvPr id="183" name="Imagen 182" descr="Icono&#10;&#10;Descripción generada automáticamente">
            <a:extLst>
              <a:ext uri="{FF2B5EF4-FFF2-40B4-BE49-F238E27FC236}">
                <a16:creationId xmlns:a16="http://schemas.microsoft.com/office/drawing/2014/main" id="{078ED862-771C-8640-990D-9DE6F965350C}"/>
              </a:ext>
            </a:extLst>
          </p:cNvPr>
          <p:cNvPicPr>
            <a:picLocks noChangeAspect="1"/>
          </p:cNvPicPr>
          <p:nvPr/>
        </p:nvPicPr>
        <p:blipFill>
          <a:blip r:embed="rId4">
            <a:alphaModFix amt="50000"/>
          </a:blip>
          <a:stretch>
            <a:fillRect/>
          </a:stretch>
        </p:blipFill>
        <p:spPr>
          <a:xfrm>
            <a:off x="10854056" y="1469185"/>
            <a:ext cx="359844" cy="359844"/>
          </a:xfrm>
          <a:prstGeom prst="rect">
            <a:avLst/>
          </a:prstGeom>
        </p:spPr>
      </p:pic>
      <p:pic>
        <p:nvPicPr>
          <p:cNvPr id="184" name="Imagen 183" descr="Icono&#10;&#10;Descripción generada automáticamente">
            <a:extLst>
              <a:ext uri="{FF2B5EF4-FFF2-40B4-BE49-F238E27FC236}">
                <a16:creationId xmlns:a16="http://schemas.microsoft.com/office/drawing/2014/main" id="{79D4E6F4-2D78-4348-929E-3EDD1AA60E35}"/>
              </a:ext>
            </a:extLst>
          </p:cNvPr>
          <p:cNvPicPr>
            <a:picLocks noChangeAspect="1"/>
          </p:cNvPicPr>
          <p:nvPr/>
        </p:nvPicPr>
        <p:blipFill>
          <a:blip r:embed="rId4">
            <a:alphaModFix amt="50000"/>
          </a:blip>
          <a:stretch>
            <a:fillRect/>
          </a:stretch>
        </p:blipFill>
        <p:spPr>
          <a:xfrm>
            <a:off x="11651334" y="1456971"/>
            <a:ext cx="359844" cy="359844"/>
          </a:xfrm>
          <a:prstGeom prst="rect">
            <a:avLst/>
          </a:prstGeom>
        </p:spPr>
      </p:pic>
      <p:sp>
        <p:nvSpPr>
          <p:cNvPr id="3" name="CuadroTexto 2">
            <a:extLst>
              <a:ext uri="{FF2B5EF4-FFF2-40B4-BE49-F238E27FC236}">
                <a16:creationId xmlns:a16="http://schemas.microsoft.com/office/drawing/2014/main" id="{86CF514E-609C-4FA9-A18C-E41040001C84}"/>
              </a:ext>
            </a:extLst>
          </p:cNvPr>
          <p:cNvSpPr txBox="1"/>
          <p:nvPr/>
        </p:nvSpPr>
        <p:spPr>
          <a:xfrm>
            <a:off x="8565462" y="271144"/>
            <a:ext cx="3634329" cy="338554"/>
          </a:xfrm>
          <a:prstGeom prst="rect">
            <a:avLst/>
          </a:prstGeom>
          <a:noFill/>
        </p:spPr>
        <p:txBody>
          <a:bodyPr wrap="none" rtlCol="0">
            <a:spAutoFit/>
          </a:bodyPr>
          <a:lstStyle/>
          <a:p>
            <a:pPr algn="ctr"/>
            <a:r>
              <a:rPr lang="es-CL" sz="1600" b="1" dirty="0">
                <a:solidFill>
                  <a:srgbClr val="FF5200"/>
                </a:solidFill>
                <a:latin typeface="+mj-lt"/>
                <a:cs typeface="Gotham Pro" panose="02000503040000020004" pitchFamily="2" charset="0"/>
              </a:rPr>
              <a:t>MODALIDAD</a:t>
            </a:r>
            <a:r>
              <a:rPr lang="es-CL" sz="1600" b="1" dirty="0">
                <a:solidFill>
                  <a:srgbClr val="FF5200"/>
                </a:solidFill>
                <a:latin typeface="+mj-lt"/>
                <a:cs typeface="Gotham Pro Medium" panose="02000603030000020004" pitchFamily="2" charset="0"/>
              </a:rPr>
              <a:t> de las ASIGNATURAS</a:t>
            </a:r>
          </a:p>
        </p:txBody>
      </p:sp>
      <p:sp>
        <p:nvSpPr>
          <p:cNvPr id="18" name="CuadroTexto 17">
            <a:extLst>
              <a:ext uri="{FF2B5EF4-FFF2-40B4-BE49-F238E27FC236}">
                <a16:creationId xmlns:a16="http://schemas.microsoft.com/office/drawing/2014/main" id="{4E4A7753-C5D3-B7CC-E6E7-848E9B858823}"/>
              </a:ext>
            </a:extLst>
          </p:cNvPr>
          <p:cNvSpPr txBox="1"/>
          <p:nvPr/>
        </p:nvSpPr>
        <p:spPr>
          <a:xfrm>
            <a:off x="1510918" y="2908196"/>
            <a:ext cx="1080000" cy="307777"/>
          </a:xfrm>
          <a:prstGeom prst="rect">
            <a:avLst/>
          </a:prstGeom>
          <a:noFill/>
          <a:ln>
            <a:solidFill>
              <a:srgbClr val="0026FA"/>
            </a:solidFill>
          </a:ln>
        </p:spPr>
        <p:txBody>
          <a:bodyPr wrap="square" rtlCol="0">
            <a:spAutoFit/>
          </a:bodyPr>
          <a:lstStyle/>
          <a:p>
            <a:pPr algn="ctr"/>
            <a:r>
              <a:rPr lang="es-CL" dirty="0">
                <a:solidFill>
                  <a:schemeClr val="tx1"/>
                </a:solidFill>
                <a:latin typeface="+mj-lt"/>
                <a:cs typeface="Gotham Pro Light" panose="02000503030000020004" pitchFamily="50" charset="0"/>
              </a:rPr>
              <a:t>Híbrido</a:t>
            </a:r>
          </a:p>
        </p:txBody>
      </p:sp>
      <p:cxnSp>
        <p:nvCxnSpPr>
          <p:cNvPr id="22" name="Conector angular 21">
            <a:extLst>
              <a:ext uri="{FF2B5EF4-FFF2-40B4-BE49-F238E27FC236}">
                <a16:creationId xmlns:a16="http://schemas.microsoft.com/office/drawing/2014/main" id="{C765EFE0-2CA8-B3CD-3F02-9DAE4A1ED961}"/>
              </a:ext>
            </a:extLst>
          </p:cNvPr>
          <p:cNvCxnSpPr>
            <a:cxnSpLocks/>
            <a:endCxn id="18" idx="1"/>
          </p:cNvCxnSpPr>
          <p:nvPr/>
        </p:nvCxnSpPr>
        <p:spPr>
          <a:xfrm rot="16200000" flipH="1">
            <a:off x="1074107" y="2625273"/>
            <a:ext cx="620009" cy="253613"/>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BB8D1D92-B0FB-541A-92AA-44B4159E493C}"/>
              </a:ext>
            </a:extLst>
          </p:cNvPr>
          <p:cNvSpPr/>
          <p:nvPr/>
        </p:nvSpPr>
        <p:spPr>
          <a:xfrm>
            <a:off x="7588680" y="2910993"/>
            <a:ext cx="4533190" cy="720000"/>
          </a:xfrm>
          <a:prstGeom prst="rect">
            <a:avLst/>
          </a:prstGeom>
          <a:solidFill>
            <a:srgbClr val="FF52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200" dirty="0">
              <a:latin typeface="+mj-lt"/>
            </a:endParaRPr>
          </a:p>
        </p:txBody>
      </p:sp>
      <p:cxnSp>
        <p:nvCxnSpPr>
          <p:cNvPr id="25" name="Conector recto 24">
            <a:extLst>
              <a:ext uri="{FF2B5EF4-FFF2-40B4-BE49-F238E27FC236}">
                <a16:creationId xmlns:a16="http://schemas.microsoft.com/office/drawing/2014/main" id="{89877C8D-463D-1993-0CB7-B99B82106316}"/>
              </a:ext>
            </a:extLst>
          </p:cNvPr>
          <p:cNvCxnSpPr>
            <a:cxnSpLocks/>
          </p:cNvCxnSpPr>
          <p:nvPr/>
        </p:nvCxnSpPr>
        <p:spPr>
          <a:xfrm>
            <a:off x="8270989" y="2910993"/>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72A07FFB-91D6-144E-135C-9ED93017DAC2}"/>
              </a:ext>
            </a:extLst>
          </p:cNvPr>
          <p:cNvCxnSpPr>
            <a:cxnSpLocks/>
          </p:cNvCxnSpPr>
          <p:nvPr/>
        </p:nvCxnSpPr>
        <p:spPr>
          <a:xfrm flipH="1">
            <a:off x="9053690" y="2910993"/>
            <a:ext cx="73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6DEA263D-405D-C073-12DF-6C4380A04EED}"/>
              </a:ext>
            </a:extLst>
          </p:cNvPr>
          <p:cNvCxnSpPr>
            <a:cxnSpLocks/>
            <a:stCxn id="24" idx="0"/>
            <a:endCxn id="24" idx="2"/>
          </p:cNvCxnSpPr>
          <p:nvPr/>
        </p:nvCxnSpPr>
        <p:spPr>
          <a:xfrm>
            <a:off x="9855275" y="2910993"/>
            <a:ext cx="0"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B67E9624-4B8E-A6E7-E834-998BA738AFCF}"/>
              </a:ext>
            </a:extLst>
          </p:cNvPr>
          <p:cNvCxnSpPr>
            <a:cxnSpLocks/>
          </p:cNvCxnSpPr>
          <p:nvPr/>
        </p:nvCxnSpPr>
        <p:spPr>
          <a:xfrm flipH="1">
            <a:off x="10647237" y="2910993"/>
            <a:ext cx="12221" cy="7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AC78DB3F-8B6F-CCEF-0321-1E121E9DD436}"/>
              </a:ext>
            </a:extLst>
          </p:cNvPr>
          <p:cNvCxnSpPr>
            <a:cxnSpLocks/>
          </p:cNvCxnSpPr>
          <p:nvPr/>
        </p:nvCxnSpPr>
        <p:spPr>
          <a:xfrm>
            <a:off x="11437384" y="2883848"/>
            <a:ext cx="0" cy="10010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4" name="Imagen 43" descr="Icono&#10;&#10;Descripción generada automáticamente">
            <a:extLst>
              <a:ext uri="{FF2B5EF4-FFF2-40B4-BE49-F238E27FC236}">
                <a16:creationId xmlns:a16="http://schemas.microsoft.com/office/drawing/2014/main" id="{1A90E5BC-48CB-20B3-CD05-7C1ED9F69072}"/>
              </a:ext>
            </a:extLst>
          </p:cNvPr>
          <p:cNvPicPr>
            <a:picLocks noChangeAspect="1"/>
          </p:cNvPicPr>
          <p:nvPr/>
        </p:nvPicPr>
        <p:blipFill>
          <a:blip r:embed="rId4">
            <a:alphaModFix amt="50000"/>
          </a:blip>
          <a:stretch>
            <a:fillRect/>
          </a:stretch>
        </p:blipFill>
        <p:spPr>
          <a:xfrm>
            <a:off x="10058755" y="3069156"/>
            <a:ext cx="359844" cy="359844"/>
          </a:xfrm>
          <a:prstGeom prst="rect">
            <a:avLst/>
          </a:prstGeom>
        </p:spPr>
      </p:pic>
      <p:pic>
        <p:nvPicPr>
          <p:cNvPr id="45" name="Imagen 44" descr="Icono&#10;&#10;Descripción generada automáticamente">
            <a:extLst>
              <a:ext uri="{FF2B5EF4-FFF2-40B4-BE49-F238E27FC236}">
                <a16:creationId xmlns:a16="http://schemas.microsoft.com/office/drawing/2014/main" id="{6418733B-E8C2-737B-6E03-08630A856CA3}"/>
              </a:ext>
            </a:extLst>
          </p:cNvPr>
          <p:cNvPicPr>
            <a:picLocks noChangeAspect="1"/>
          </p:cNvPicPr>
          <p:nvPr/>
        </p:nvPicPr>
        <p:blipFill>
          <a:blip r:embed="rId4">
            <a:alphaModFix amt="50000"/>
          </a:blip>
          <a:stretch>
            <a:fillRect/>
          </a:stretch>
        </p:blipFill>
        <p:spPr>
          <a:xfrm>
            <a:off x="9272895" y="3069156"/>
            <a:ext cx="359844" cy="359844"/>
          </a:xfrm>
          <a:prstGeom prst="rect">
            <a:avLst/>
          </a:prstGeom>
        </p:spPr>
      </p:pic>
      <p:pic>
        <p:nvPicPr>
          <p:cNvPr id="46" name="Imagen 45" descr="Icono&#10;&#10;Descripción generada automáticamente">
            <a:extLst>
              <a:ext uri="{FF2B5EF4-FFF2-40B4-BE49-F238E27FC236}">
                <a16:creationId xmlns:a16="http://schemas.microsoft.com/office/drawing/2014/main" id="{6B066258-4A1B-DC23-F13C-0ACCEA794036}"/>
              </a:ext>
            </a:extLst>
          </p:cNvPr>
          <p:cNvPicPr>
            <a:picLocks noChangeAspect="1"/>
          </p:cNvPicPr>
          <p:nvPr/>
        </p:nvPicPr>
        <p:blipFill>
          <a:blip r:embed="rId4">
            <a:alphaModFix amt="50000"/>
          </a:blip>
          <a:stretch>
            <a:fillRect/>
          </a:stretch>
        </p:blipFill>
        <p:spPr>
          <a:xfrm>
            <a:off x="10831181" y="3081280"/>
            <a:ext cx="359844" cy="359844"/>
          </a:xfrm>
          <a:prstGeom prst="rect">
            <a:avLst/>
          </a:prstGeom>
        </p:spPr>
      </p:pic>
      <p:pic>
        <p:nvPicPr>
          <p:cNvPr id="48" name="Imagen 47" descr="Icono&#10;&#10;Descripción generada automáticamente">
            <a:extLst>
              <a:ext uri="{FF2B5EF4-FFF2-40B4-BE49-F238E27FC236}">
                <a16:creationId xmlns:a16="http://schemas.microsoft.com/office/drawing/2014/main" id="{4FE8DF81-2B38-130B-CDEC-6AFEDF148F43}"/>
              </a:ext>
            </a:extLst>
          </p:cNvPr>
          <p:cNvPicPr>
            <a:picLocks noChangeAspect="1"/>
          </p:cNvPicPr>
          <p:nvPr/>
        </p:nvPicPr>
        <p:blipFill>
          <a:blip r:embed="rId4">
            <a:alphaModFix amt="50000"/>
          </a:blip>
          <a:stretch>
            <a:fillRect/>
          </a:stretch>
        </p:blipFill>
        <p:spPr>
          <a:xfrm>
            <a:off x="11582105" y="3069156"/>
            <a:ext cx="359844" cy="359844"/>
          </a:xfrm>
          <a:prstGeom prst="rect">
            <a:avLst/>
          </a:prstGeom>
        </p:spPr>
      </p:pic>
      <p:sp>
        <p:nvSpPr>
          <p:cNvPr id="50" name="CuadroTexto 49">
            <a:extLst>
              <a:ext uri="{FF2B5EF4-FFF2-40B4-BE49-F238E27FC236}">
                <a16:creationId xmlns:a16="http://schemas.microsoft.com/office/drawing/2014/main" id="{A837CEED-C85B-48A7-313F-B4BDAD036BEE}"/>
              </a:ext>
            </a:extLst>
          </p:cNvPr>
          <p:cNvSpPr txBox="1"/>
          <p:nvPr/>
        </p:nvSpPr>
        <p:spPr>
          <a:xfrm>
            <a:off x="2904855" y="2853134"/>
            <a:ext cx="2311934" cy="400110"/>
          </a:xfrm>
          <a:prstGeom prst="rect">
            <a:avLst/>
          </a:prstGeom>
          <a:noFill/>
          <a:ln>
            <a:solidFill>
              <a:schemeClr val="accent1"/>
            </a:solidFill>
          </a:ln>
        </p:spPr>
        <p:txBody>
          <a:bodyPr wrap="square" rtlCol="0">
            <a:spAutoFit/>
          </a:bodyPr>
          <a:lstStyle/>
          <a:p>
            <a:pPr algn="ctr"/>
            <a:r>
              <a:rPr lang="es-CL" sz="1000" dirty="0">
                <a:solidFill>
                  <a:schemeClr val="tx1"/>
                </a:solidFill>
                <a:latin typeface="+mj-lt"/>
                <a:cs typeface="Gotham Pro Light" panose="02000503030000020004" pitchFamily="50" charset="0"/>
              </a:rPr>
              <a:t>Clases presenciales transmitidas en forma simultánea vía internet</a:t>
            </a:r>
          </a:p>
        </p:txBody>
      </p:sp>
      <p:cxnSp>
        <p:nvCxnSpPr>
          <p:cNvPr id="68" name="Conector recto 67">
            <a:extLst>
              <a:ext uri="{FF2B5EF4-FFF2-40B4-BE49-F238E27FC236}">
                <a16:creationId xmlns:a16="http://schemas.microsoft.com/office/drawing/2014/main" id="{C7D8BADA-B509-4464-6859-160E9C2DFBDF}"/>
              </a:ext>
            </a:extLst>
          </p:cNvPr>
          <p:cNvCxnSpPr>
            <a:cxnSpLocks/>
            <a:stCxn id="18" idx="3"/>
            <a:endCxn id="50" idx="1"/>
          </p:cNvCxnSpPr>
          <p:nvPr/>
        </p:nvCxnSpPr>
        <p:spPr>
          <a:xfrm flipV="1">
            <a:off x="2590918" y="3053189"/>
            <a:ext cx="313937" cy="8896"/>
          </a:xfrm>
          <a:prstGeom prst="line">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101" name="Conector angular 100">
            <a:extLst>
              <a:ext uri="{FF2B5EF4-FFF2-40B4-BE49-F238E27FC236}">
                <a16:creationId xmlns:a16="http://schemas.microsoft.com/office/drawing/2014/main" id="{980BE19D-6E8E-5CE9-B177-DC137DC86472}"/>
              </a:ext>
            </a:extLst>
          </p:cNvPr>
          <p:cNvCxnSpPr>
            <a:stCxn id="79" idx="3"/>
            <a:endCxn id="80" idx="1"/>
          </p:cNvCxnSpPr>
          <p:nvPr/>
        </p:nvCxnSpPr>
        <p:spPr>
          <a:xfrm>
            <a:off x="5187601" y="2150444"/>
            <a:ext cx="409753" cy="33488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1" name="Conector angular 110">
            <a:extLst>
              <a:ext uri="{FF2B5EF4-FFF2-40B4-BE49-F238E27FC236}">
                <a16:creationId xmlns:a16="http://schemas.microsoft.com/office/drawing/2014/main" id="{292DA39D-F793-7274-06FE-20E8D122F2CA}"/>
              </a:ext>
            </a:extLst>
          </p:cNvPr>
          <p:cNvCxnSpPr>
            <a:cxnSpLocks/>
            <a:stCxn id="50" idx="3"/>
          </p:cNvCxnSpPr>
          <p:nvPr/>
        </p:nvCxnSpPr>
        <p:spPr>
          <a:xfrm flipV="1">
            <a:off x="5216789" y="2377276"/>
            <a:ext cx="171988" cy="67591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91" name="Conector recto 190">
            <a:extLst>
              <a:ext uri="{FF2B5EF4-FFF2-40B4-BE49-F238E27FC236}">
                <a16:creationId xmlns:a16="http://schemas.microsoft.com/office/drawing/2014/main" id="{F0F35B9F-E406-FEFD-C463-316821CB1423}"/>
              </a:ext>
            </a:extLst>
          </p:cNvPr>
          <p:cNvCxnSpPr>
            <a:cxnSpLocks/>
            <a:endCxn id="78" idx="1"/>
          </p:cNvCxnSpPr>
          <p:nvPr/>
        </p:nvCxnSpPr>
        <p:spPr>
          <a:xfrm>
            <a:off x="1239266" y="2150309"/>
            <a:ext cx="242252" cy="1"/>
          </a:xfrm>
          <a:prstGeom prst="line">
            <a:avLst/>
          </a:prstGeom>
        </p:spPr>
        <p:style>
          <a:lnRef idx="1">
            <a:schemeClr val="accent1"/>
          </a:lnRef>
          <a:fillRef idx="0">
            <a:schemeClr val="accent1"/>
          </a:fillRef>
          <a:effectRef idx="0">
            <a:schemeClr val="accent1"/>
          </a:effectRef>
          <a:fontRef idx="minor">
            <a:schemeClr val="tx1"/>
          </a:fontRef>
        </p:style>
      </p:cxnSp>
      <p:pic>
        <p:nvPicPr>
          <p:cNvPr id="220" name="Imagen 219" descr="Icono&#10;&#10;Descripción generada automáticamente">
            <a:extLst>
              <a:ext uri="{FF2B5EF4-FFF2-40B4-BE49-F238E27FC236}">
                <a16:creationId xmlns:a16="http://schemas.microsoft.com/office/drawing/2014/main" id="{9BC2393D-2D9D-88A6-5E59-16FFD224A1A0}"/>
              </a:ext>
            </a:extLst>
          </p:cNvPr>
          <p:cNvPicPr>
            <a:picLocks noChangeAspect="1"/>
          </p:cNvPicPr>
          <p:nvPr/>
        </p:nvPicPr>
        <p:blipFill>
          <a:blip r:embed="rId4">
            <a:alphaModFix amt="50000"/>
          </a:blip>
          <a:stretch>
            <a:fillRect/>
          </a:stretch>
        </p:blipFill>
        <p:spPr>
          <a:xfrm>
            <a:off x="7753986" y="3063156"/>
            <a:ext cx="359844" cy="359844"/>
          </a:xfrm>
          <a:prstGeom prst="rect">
            <a:avLst/>
          </a:prstGeom>
        </p:spPr>
      </p:pic>
      <p:pic>
        <p:nvPicPr>
          <p:cNvPr id="221" name="Imagen 220" descr="Icono&#10;&#10;Descripción generada automáticamente">
            <a:extLst>
              <a:ext uri="{FF2B5EF4-FFF2-40B4-BE49-F238E27FC236}">
                <a16:creationId xmlns:a16="http://schemas.microsoft.com/office/drawing/2014/main" id="{45EB5EEB-965B-6B07-1E74-1CA81F0BB094}"/>
              </a:ext>
            </a:extLst>
          </p:cNvPr>
          <p:cNvPicPr>
            <a:picLocks noChangeAspect="1"/>
          </p:cNvPicPr>
          <p:nvPr/>
        </p:nvPicPr>
        <p:blipFill>
          <a:blip r:embed="rId4">
            <a:alphaModFix amt="50000"/>
          </a:blip>
          <a:stretch>
            <a:fillRect/>
          </a:stretch>
        </p:blipFill>
        <p:spPr>
          <a:xfrm>
            <a:off x="8462140" y="3069156"/>
            <a:ext cx="359844" cy="359844"/>
          </a:xfrm>
          <a:prstGeom prst="rect">
            <a:avLst/>
          </a:prstGeom>
        </p:spPr>
      </p:pic>
      <p:pic>
        <p:nvPicPr>
          <p:cNvPr id="222" name="Gráfico 221" descr="Cerrar con relleno sólido">
            <a:extLst>
              <a:ext uri="{FF2B5EF4-FFF2-40B4-BE49-F238E27FC236}">
                <a16:creationId xmlns:a16="http://schemas.microsoft.com/office/drawing/2014/main" id="{EEE6382D-91A2-64F8-722A-B37E3A73A4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80304" y="4434437"/>
            <a:ext cx="392161" cy="392161"/>
          </a:xfrm>
          <a:prstGeom prst="rect">
            <a:avLst/>
          </a:prstGeom>
        </p:spPr>
      </p:pic>
      <p:pic>
        <p:nvPicPr>
          <p:cNvPr id="223" name="Gráfico 222" descr="Cerrar con relleno sólido">
            <a:extLst>
              <a:ext uri="{FF2B5EF4-FFF2-40B4-BE49-F238E27FC236}">
                <a16:creationId xmlns:a16="http://schemas.microsoft.com/office/drawing/2014/main" id="{94B8055A-8110-7332-D6C8-590C8E96C0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31710" y="5868498"/>
            <a:ext cx="392161" cy="392161"/>
          </a:xfrm>
          <a:prstGeom prst="rect">
            <a:avLst/>
          </a:prstGeom>
        </p:spPr>
      </p:pic>
    </p:spTree>
    <p:extLst>
      <p:ext uri="{BB962C8B-B14F-4D97-AF65-F5344CB8AC3E}">
        <p14:creationId xmlns:p14="http://schemas.microsoft.com/office/powerpoint/2010/main" val="1886265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FE08390-F49D-4213-9661-A1C1037E4FA0}"/>
              </a:ext>
            </a:extLst>
          </p:cNvPr>
          <p:cNvSpPr txBox="1"/>
          <p:nvPr/>
        </p:nvSpPr>
        <p:spPr>
          <a:xfrm>
            <a:off x="4054415" y="321969"/>
            <a:ext cx="4221027" cy="400110"/>
          </a:xfrm>
          <a:prstGeom prst="rect">
            <a:avLst/>
          </a:prstGeom>
          <a:noFill/>
        </p:spPr>
        <p:txBody>
          <a:bodyPr wrap="none" rtlCol="0">
            <a:spAutoFit/>
          </a:bodyPr>
          <a:lstStyle/>
          <a:p>
            <a:r>
              <a:rPr lang="es-CL" sz="2000" dirty="0">
                <a:latin typeface="+mn-lt"/>
                <a:ea typeface="Open Sans Semibold" panose="020B0706030804020204" pitchFamily="34" charset="0"/>
                <a:cs typeface="Open Sans Semibold" panose="020B0706030804020204" pitchFamily="34" charset="0"/>
              </a:rPr>
              <a:t>MODALIDADES DE PROGRAMAS</a:t>
            </a:r>
          </a:p>
        </p:txBody>
      </p:sp>
      <p:sp>
        <p:nvSpPr>
          <p:cNvPr id="3" name="CuadroTexto 2">
            <a:extLst>
              <a:ext uri="{FF2B5EF4-FFF2-40B4-BE49-F238E27FC236}">
                <a16:creationId xmlns:a16="http://schemas.microsoft.com/office/drawing/2014/main" id="{BAA560B4-E409-4278-A520-2E0E8E80D9B7}"/>
              </a:ext>
            </a:extLst>
          </p:cNvPr>
          <p:cNvSpPr txBox="1"/>
          <p:nvPr/>
        </p:nvSpPr>
        <p:spPr>
          <a:xfrm>
            <a:off x="1619110" y="1780627"/>
            <a:ext cx="1080745" cy="307777"/>
          </a:xfrm>
          <a:prstGeom prst="rect">
            <a:avLst/>
          </a:prstGeom>
          <a:noFill/>
        </p:spPr>
        <p:txBody>
          <a:bodyPr wrap="none" rtlCol="0">
            <a:spAutoFit/>
          </a:bodyPr>
          <a:lstStyle/>
          <a:p>
            <a:pPr algn="ctr"/>
            <a:r>
              <a:rPr lang="es-CL" b="1" dirty="0">
                <a:solidFill>
                  <a:srgbClr val="0026FA"/>
                </a:solidFill>
                <a:latin typeface="+mn-lt"/>
                <a:cs typeface="Gotham Pro Light" panose="02000503030000020004" pitchFamily="50" charset="0"/>
              </a:rPr>
              <a:t>Presencial</a:t>
            </a:r>
          </a:p>
        </p:txBody>
      </p:sp>
      <p:sp>
        <p:nvSpPr>
          <p:cNvPr id="4" name="CuadroTexto 3">
            <a:extLst>
              <a:ext uri="{FF2B5EF4-FFF2-40B4-BE49-F238E27FC236}">
                <a16:creationId xmlns:a16="http://schemas.microsoft.com/office/drawing/2014/main" id="{D91F51A6-1EAD-4A12-8818-A637B30EFB13}"/>
              </a:ext>
            </a:extLst>
          </p:cNvPr>
          <p:cNvSpPr txBox="1"/>
          <p:nvPr/>
        </p:nvSpPr>
        <p:spPr>
          <a:xfrm>
            <a:off x="4802701" y="1774503"/>
            <a:ext cx="1499128" cy="307777"/>
          </a:xfrm>
          <a:prstGeom prst="rect">
            <a:avLst/>
          </a:prstGeom>
          <a:noFill/>
        </p:spPr>
        <p:txBody>
          <a:bodyPr wrap="none" rtlCol="0">
            <a:spAutoFit/>
          </a:bodyPr>
          <a:lstStyle/>
          <a:p>
            <a:pPr algn="ctr"/>
            <a:r>
              <a:rPr lang="es-CL" b="1" dirty="0">
                <a:solidFill>
                  <a:srgbClr val="0026FA"/>
                </a:solidFill>
                <a:latin typeface="+mn-lt"/>
                <a:cs typeface="Gotham Pro Light" panose="02000503030000020004" pitchFamily="50" charset="0"/>
              </a:rPr>
              <a:t>Semipresencial</a:t>
            </a:r>
          </a:p>
        </p:txBody>
      </p:sp>
      <p:sp>
        <p:nvSpPr>
          <p:cNvPr id="5" name="CuadroTexto 4">
            <a:extLst>
              <a:ext uri="{FF2B5EF4-FFF2-40B4-BE49-F238E27FC236}">
                <a16:creationId xmlns:a16="http://schemas.microsoft.com/office/drawing/2014/main" id="{1618FAC3-3F17-4E72-B84D-A40C56437AC6}"/>
              </a:ext>
            </a:extLst>
          </p:cNvPr>
          <p:cNvSpPr txBox="1"/>
          <p:nvPr/>
        </p:nvSpPr>
        <p:spPr>
          <a:xfrm>
            <a:off x="8726603" y="1745796"/>
            <a:ext cx="740908" cy="307777"/>
          </a:xfrm>
          <a:prstGeom prst="rect">
            <a:avLst/>
          </a:prstGeom>
          <a:noFill/>
        </p:spPr>
        <p:txBody>
          <a:bodyPr wrap="none" rtlCol="0">
            <a:spAutoFit/>
          </a:bodyPr>
          <a:lstStyle/>
          <a:p>
            <a:pPr algn="ctr"/>
            <a:r>
              <a:rPr lang="es-CL" b="1" dirty="0">
                <a:solidFill>
                  <a:srgbClr val="0026FA"/>
                </a:solidFill>
                <a:latin typeface="+mn-lt"/>
                <a:cs typeface="Gotham Pro Light" panose="02000503030000020004" pitchFamily="50" charset="0"/>
              </a:rPr>
              <a:t>Online</a:t>
            </a:r>
          </a:p>
        </p:txBody>
      </p:sp>
      <p:sp>
        <p:nvSpPr>
          <p:cNvPr id="7" name="CuadroTexto 6">
            <a:extLst>
              <a:ext uri="{FF2B5EF4-FFF2-40B4-BE49-F238E27FC236}">
                <a16:creationId xmlns:a16="http://schemas.microsoft.com/office/drawing/2014/main" id="{7E071C7A-6B3A-4E53-8739-A9D6DF19D07D}"/>
              </a:ext>
            </a:extLst>
          </p:cNvPr>
          <p:cNvSpPr txBox="1"/>
          <p:nvPr/>
        </p:nvSpPr>
        <p:spPr>
          <a:xfrm>
            <a:off x="384178" y="2798738"/>
            <a:ext cx="933268" cy="276999"/>
          </a:xfrm>
          <a:prstGeom prst="rect">
            <a:avLst/>
          </a:prstGeom>
          <a:noFill/>
        </p:spPr>
        <p:txBody>
          <a:bodyPr wrap="none" rtlCol="0">
            <a:spAutoFit/>
          </a:bodyPr>
          <a:lstStyle/>
          <a:p>
            <a:pPr algn="ctr"/>
            <a:r>
              <a:rPr lang="es-CL" sz="1200" dirty="0">
                <a:latin typeface="+mn-lt"/>
                <a:cs typeface="Gotham Pro Light" panose="02000503030000020004" pitchFamily="50" charset="0"/>
              </a:rPr>
              <a:t>Tradicional</a:t>
            </a:r>
          </a:p>
        </p:txBody>
      </p:sp>
      <p:sp>
        <p:nvSpPr>
          <p:cNvPr id="8" name="CuadroTexto 7">
            <a:extLst>
              <a:ext uri="{FF2B5EF4-FFF2-40B4-BE49-F238E27FC236}">
                <a16:creationId xmlns:a16="http://schemas.microsoft.com/office/drawing/2014/main" id="{2997F223-5353-45F8-B73B-91C7D440C603}"/>
              </a:ext>
            </a:extLst>
          </p:cNvPr>
          <p:cNvSpPr txBox="1"/>
          <p:nvPr/>
        </p:nvSpPr>
        <p:spPr>
          <a:xfrm>
            <a:off x="1795884" y="2779179"/>
            <a:ext cx="662361" cy="276999"/>
          </a:xfrm>
          <a:prstGeom prst="rect">
            <a:avLst/>
          </a:prstGeom>
          <a:noFill/>
        </p:spPr>
        <p:txBody>
          <a:bodyPr wrap="none" rtlCol="0">
            <a:spAutoFit/>
          </a:bodyPr>
          <a:lstStyle/>
          <a:p>
            <a:pPr algn="ctr"/>
            <a:r>
              <a:rPr lang="es-CL" sz="1200" dirty="0" err="1">
                <a:latin typeface="+mn-lt"/>
                <a:cs typeface="Gotham Pro Light" panose="02000503030000020004" pitchFamily="50" charset="0"/>
              </a:rPr>
              <a:t>HyFlex</a:t>
            </a:r>
            <a:endParaRPr lang="es-CL" sz="1200" dirty="0">
              <a:latin typeface="+mn-lt"/>
              <a:cs typeface="Gotham Pro Light" panose="02000503030000020004" pitchFamily="50" charset="0"/>
            </a:endParaRPr>
          </a:p>
        </p:txBody>
      </p:sp>
      <p:sp>
        <p:nvSpPr>
          <p:cNvPr id="9" name="CuadroTexto 8">
            <a:extLst>
              <a:ext uri="{FF2B5EF4-FFF2-40B4-BE49-F238E27FC236}">
                <a16:creationId xmlns:a16="http://schemas.microsoft.com/office/drawing/2014/main" id="{B3B196B8-36DF-4772-BF6F-B2F233F3B91C}"/>
              </a:ext>
            </a:extLst>
          </p:cNvPr>
          <p:cNvSpPr txBox="1"/>
          <p:nvPr/>
        </p:nvSpPr>
        <p:spPr>
          <a:xfrm>
            <a:off x="2761629" y="2717623"/>
            <a:ext cx="1515158" cy="400110"/>
          </a:xfrm>
          <a:prstGeom prst="rect">
            <a:avLst/>
          </a:prstGeom>
          <a:noFill/>
        </p:spPr>
        <p:txBody>
          <a:bodyPr wrap="square" rtlCol="0">
            <a:spAutoFit/>
          </a:bodyPr>
          <a:lstStyle/>
          <a:p>
            <a:pPr algn="ctr"/>
            <a:r>
              <a:rPr lang="es-CL" sz="1000" dirty="0">
                <a:latin typeface="+mn-lt"/>
                <a:cs typeface="Gotham Pro Light" panose="02000503030000020004" pitchFamily="50" charset="0"/>
              </a:rPr>
              <a:t>Clases remotas de emergencia</a:t>
            </a:r>
          </a:p>
        </p:txBody>
      </p:sp>
      <p:sp>
        <p:nvSpPr>
          <p:cNvPr id="10" name="CuadroTexto 9">
            <a:extLst>
              <a:ext uri="{FF2B5EF4-FFF2-40B4-BE49-F238E27FC236}">
                <a16:creationId xmlns:a16="http://schemas.microsoft.com/office/drawing/2014/main" id="{5F68ED45-F4D9-4AB1-BD45-285303D03ADC}"/>
              </a:ext>
            </a:extLst>
          </p:cNvPr>
          <p:cNvSpPr txBox="1"/>
          <p:nvPr/>
        </p:nvSpPr>
        <p:spPr>
          <a:xfrm>
            <a:off x="7136423" y="2844426"/>
            <a:ext cx="627095" cy="276999"/>
          </a:xfrm>
          <a:prstGeom prst="rect">
            <a:avLst/>
          </a:prstGeom>
          <a:noFill/>
        </p:spPr>
        <p:txBody>
          <a:bodyPr wrap="none" rtlCol="0">
            <a:spAutoFit/>
          </a:bodyPr>
          <a:lstStyle/>
          <a:p>
            <a:pPr algn="ctr"/>
            <a:r>
              <a:rPr lang="es-CL" sz="1200" dirty="0">
                <a:latin typeface="+mn-lt"/>
                <a:cs typeface="Gotham Pro Light" panose="02000503030000020004" pitchFamily="50" charset="0"/>
              </a:rPr>
              <a:t>Online</a:t>
            </a:r>
          </a:p>
        </p:txBody>
      </p:sp>
      <p:sp>
        <p:nvSpPr>
          <p:cNvPr id="11" name="CuadroTexto 10">
            <a:extLst>
              <a:ext uri="{FF2B5EF4-FFF2-40B4-BE49-F238E27FC236}">
                <a16:creationId xmlns:a16="http://schemas.microsoft.com/office/drawing/2014/main" id="{E65E16E7-5592-4D92-87CF-E3802D356FD0}"/>
              </a:ext>
            </a:extLst>
          </p:cNvPr>
          <p:cNvSpPr txBox="1"/>
          <p:nvPr/>
        </p:nvSpPr>
        <p:spPr>
          <a:xfrm>
            <a:off x="8594185" y="2825974"/>
            <a:ext cx="465191" cy="276999"/>
          </a:xfrm>
          <a:prstGeom prst="rect">
            <a:avLst/>
          </a:prstGeom>
          <a:noFill/>
        </p:spPr>
        <p:txBody>
          <a:bodyPr wrap="none" rtlCol="0">
            <a:spAutoFit/>
          </a:bodyPr>
          <a:lstStyle/>
          <a:p>
            <a:pPr algn="ctr"/>
            <a:r>
              <a:rPr lang="es-CL" sz="1200" dirty="0">
                <a:latin typeface="+mn-lt"/>
                <a:cs typeface="Gotham Pro Light" panose="02000503030000020004" pitchFamily="50" charset="0"/>
              </a:rPr>
              <a:t>Live</a:t>
            </a:r>
          </a:p>
        </p:txBody>
      </p:sp>
      <p:sp>
        <p:nvSpPr>
          <p:cNvPr id="12" name="CuadroTexto 11">
            <a:extLst>
              <a:ext uri="{FF2B5EF4-FFF2-40B4-BE49-F238E27FC236}">
                <a16:creationId xmlns:a16="http://schemas.microsoft.com/office/drawing/2014/main" id="{F4BD6B7E-5DBA-4460-9FD9-C3BE4A5DA06E}"/>
              </a:ext>
            </a:extLst>
          </p:cNvPr>
          <p:cNvSpPr txBox="1"/>
          <p:nvPr/>
        </p:nvSpPr>
        <p:spPr>
          <a:xfrm>
            <a:off x="4790082" y="3315210"/>
            <a:ext cx="1427366" cy="1323439"/>
          </a:xfrm>
          <a:prstGeom prst="rect">
            <a:avLst/>
          </a:prstGeom>
          <a:solidFill>
            <a:srgbClr val="0026FA">
              <a:alpha val="15000"/>
            </a:srgbClr>
          </a:solidFill>
        </p:spPr>
        <p:txBody>
          <a:bodyPr wrap="square" rtlCol="0">
            <a:spAutoFit/>
          </a:bodyPr>
          <a:lstStyle/>
          <a:p>
            <a:r>
              <a:rPr lang="es-CL" sz="1000" dirty="0">
                <a:latin typeface="+mn-lt"/>
                <a:cs typeface="Gotham Pro Light" panose="02000503030000020004" pitchFamily="50" charset="0"/>
              </a:rPr>
              <a:t>Integra asignaturas  online y presenciales en la malla curricular, según las orientaciones establecidas para cada programa en particular.</a:t>
            </a:r>
          </a:p>
        </p:txBody>
      </p:sp>
      <p:sp>
        <p:nvSpPr>
          <p:cNvPr id="13" name="CuadroTexto 12">
            <a:extLst>
              <a:ext uri="{FF2B5EF4-FFF2-40B4-BE49-F238E27FC236}">
                <a16:creationId xmlns:a16="http://schemas.microsoft.com/office/drawing/2014/main" id="{C557E5DE-1532-4070-AAFB-E43E9A567D30}"/>
              </a:ext>
            </a:extLst>
          </p:cNvPr>
          <p:cNvSpPr txBox="1"/>
          <p:nvPr/>
        </p:nvSpPr>
        <p:spPr>
          <a:xfrm>
            <a:off x="6720689" y="3592208"/>
            <a:ext cx="1226266" cy="2092881"/>
          </a:xfrm>
          <a:prstGeom prst="rect">
            <a:avLst/>
          </a:prstGeom>
          <a:solidFill>
            <a:srgbClr val="0026FA">
              <a:alpha val="15000"/>
            </a:srgbClr>
          </a:solidFill>
        </p:spPr>
        <p:txBody>
          <a:bodyPr wrap="square" rtlCol="0">
            <a:spAutoFit/>
          </a:bodyPr>
          <a:lstStyle/>
          <a:p>
            <a:r>
              <a:rPr lang="es-CL" sz="1000" dirty="0">
                <a:latin typeface="+mn-lt"/>
                <a:cs typeface="Gotham Pro Light" panose="02000503030000020004" pitchFamily="50" charset="0"/>
              </a:rPr>
              <a:t>Son programas en los cuales predomina el formato de impartición en tiempo diferido (</a:t>
            </a:r>
            <a:r>
              <a:rPr lang="es-CL" sz="1000" dirty="0">
                <a:cs typeface="Gotham Pro Light" panose="02000503030000020004" pitchFamily="50" charset="0"/>
              </a:rPr>
              <a:t>asincrónico)</a:t>
            </a:r>
            <a:r>
              <a:rPr lang="es-CL" sz="1000" dirty="0">
                <a:latin typeface="+mn-lt"/>
                <a:cs typeface="Gotham Pro Light" panose="02000503030000020004" pitchFamily="50" charset="0"/>
              </a:rPr>
              <a:t>, y en los que pueden además agendarse sesiones sincrónicas voluntarias.</a:t>
            </a:r>
          </a:p>
        </p:txBody>
      </p:sp>
      <p:sp>
        <p:nvSpPr>
          <p:cNvPr id="14" name="CuadroTexto 13">
            <a:extLst>
              <a:ext uri="{FF2B5EF4-FFF2-40B4-BE49-F238E27FC236}">
                <a16:creationId xmlns:a16="http://schemas.microsoft.com/office/drawing/2014/main" id="{A57E901F-753E-4EE7-97D4-3A93F6636153}"/>
              </a:ext>
            </a:extLst>
          </p:cNvPr>
          <p:cNvSpPr txBox="1"/>
          <p:nvPr/>
        </p:nvSpPr>
        <p:spPr>
          <a:xfrm>
            <a:off x="8283233" y="3592208"/>
            <a:ext cx="1165491" cy="2092881"/>
          </a:xfrm>
          <a:prstGeom prst="rect">
            <a:avLst/>
          </a:prstGeom>
          <a:solidFill>
            <a:srgbClr val="0026FA">
              <a:alpha val="15000"/>
            </a:srgbClr>
          </a:solidFill>
        </p:spPr>
        <p:txBody>
          <a:bodyPr wrap="square" rtlCol="0">
            <a:spAutoFit/>
          </a:bodyPr>
          <a:lstStyle/>
          <a:p>
            <a:r>
              <a:rPr lang="es-CL" sz="1000" dirty="0">
                <a:latin typeface="+mn-lt"/>
                <a:cs typeface="Gotham Pro Light" panose="02000503030000020004" pitchFamily="50" charset="0"/>
              </a:rPr>
              <a:t>Son programas que se imparten a través de sesiones de video conferencia, por lo que predomina el formato sincrónico. También cuentan con un ambiente virtual como apoyo.</a:t>
            </a:r>
          </a:p>
        </p:txBody>
      </p:sp>
      <p:sp>
        <p:nvSpPr>
          <p:cNvPr id="15" name="CuadroTexto 14">
            <a:extLst>
              <a:ext uri="{FF2B5EF4-FFF2-40B4-BE49-F238E27FC236}">
                <a16:creationId xmlns:a16="http://schemas.microsoft.com/office/drawing/2014/main" id="{A81A7CB6-2F72-4F9C-8C57-29ECBD354975}"/>
              </a:ext>
            </a:extLst>
          </p:cNvPr>
          <p:cNvSpPr txBox="1"/>
          <p:nvPr/>
        </p:nvSpPr>
        <p:spPr>
          <a:xfrm>
            <a:off x="207572" y="3324292"/>
            <a:ext cx="1286480" cy="1785104"/>
          </a:xfrm>
          <a:prstGeom prst="rect">
            <a:avLst/>
          </a:prstGeom>
          <a:solidFill>
            <a:srgbClr val="0026FA">
              <a:alpha val="15000"/>
            </a:srgbClr>
          </a:solidFill>
        </p:spPr>
        <p:txBody>
          <a:bodyPr wrap="square" rtlCol="0">
            <a:spAutoFit/>
          </a:bodyPr>
          <a:lstStyle/>
          <a:p>
            <a:r>
              <a:rPr lang="es-CL" sz="1000" dirty="0">
                <a:latin typeface="+mn-lt"/>
                <a:cs typeface="Gotham Pro Light" panose="02000503030000020004" pitchFamily="50" charset="0"/>
              </a:rPr>
              <a:t>Son programas que concentran la mayor parte de sus actividades en un formato tradicional, con la presencia del estudiante en sala de clases, talleres o laboratorios de la institución.</a:t>
            </a:r>
          </a:p>
        </p:txBody>
      </p:sp>
      <p:sp>
        <p:nvSpPr>
          <p:cNvPr id="16" name="CuadroTexto 15">
            <a:extLst>
              <a:ext uri="{FF2B5EF4-FFF2-40B4-BE49-F238E27FC236}">
                <a16:creationId xmlns:a16="http://schemas.microsoft.com/office/drawing/2014/main" id="{1D1CE44F-C66A-4BD3-9276-3D224E62CB54}"/>
              </a:ext>
            </a:extLst>
          </p:cNvPr>
          <p:cNvSpPr txBox="1"/>
          <p:nvPr/>
        </p:nvSpPr>
        <p:spPr>
          <a:xfrm>
            <a:off x="1556530" y="3325201"/>
            <a:ext cx="1252005" cy="2400657"/>
          </a:xfrm>
          <a:prstGeom prst="rect">
            <a:avLst/>
          </a:prstGeom>
          <a:solidFill>
            <a:srgbClr val="0026FA">
              <a:alpha val="15000"/>
            </a:srgbClr>
          </a:solidFill>
        </p:spPr>
        <p:txBody>
          <a:bodyPr wrap="square" rtlCol="0">
            <a:spAutoFit/>
          </a:bodyPr>
          <a:lstStyle/>
          <a:p>
            <a:r>
              <a:rPr lang="es-CL" sz="1000" dirty="0">
                <a:latin typeface="+mn-lt"/>
                <a:cs typeface="Gotham Pro Light" panose="02000503030000020004" pitchFamily="50" charset="0"/>
              </a:rPr>
              <a:t>Son programas de estudio que se imparten de forma presencial, la que se puede establecer en un lugar físico definido por la institución y al mismo tiempo la transmisión en vivo de las clases con un tope máximo de 39% del total del plan.</a:t>
            </a:r>
          </a:p>
        </p:txBody>
      </p:sp>
      <p:sp>
        <p:nvSpPr>
          <p:cNvPr id="17" name="CuadroTexto 16">
            <a:extLst>
              <a:ext uri="{FF2B5EF4-FFF2-40B4-BE49-F238E27FC236}">
                <a16:creationId xmlns:a16="http://schemas.microsoft.com/office/drawing/2014/main" id="{A93D3B66-06B9-4AE5-ADE6-0F2CD9884598}"/>
              </a:ext>
            </a:extLst>
          </p:cNvPr>
          <p:cNvSpPr txBox="1"/>
          <p:nvPr/>
        </p:nvSpPr>
        <p:spPr>
          <a:xfrm>
            <a:off x="2902494" y="3315210"/>
            <a:ext cx="1692435" cy="3016210"/>
          </a:xfrm>
          <a:prstGeom prst="rect">
            <a:avLst/>
          </a:prstGeom>
          <a:solidFill>
            <a:srgbClr val="0026FA">
              <a:alpha val="15000"/>
            </a:srgbClr>
          </a:solidFill>
        </p:spPr>
        <p:txBody>
          <a:bodyPr wrap="square" rtlCol="0">
            <a:spAutoFit/>
          </a:bodyPr>
          <a:lstStyle/>
          <a:p>
            <a:r>
              <a:rPr lang="es-CL" sz="1000" dirty="0">
                <a:latin typeface="+mn-lt"/>
                <a:cs typeface="Gotham Pro Light" panose="02000503030000020004" pitchFamily="50" charset="0"/>
              </a:rPr>
              <a:t>En el caso de situaciones de emergencia que detonen la necesidad de adoptar medidas especiales por la imposibilidad de asistir a la institución, pueden impartir sus asignaturas disponiendo actividades de aprendizaje en el aula virtual UCEN y sesiones de clases a través de videoconferencia. Esta situación se entiende como provisoria y es definida por las autoridades académicas dentro de un plan de contingencia institucional.</a:t>
            </a:r>
          </a:p>
        </p:txBody>
      </p:sp>
      <p:sp>
        <p:nvSpPr>
          <p:cNvPr id="18" name="Rectángulo 17">
            <a:extLst>
              <a:ext uri="{FF2B5EF4-FFF2-40B4-BE49-F238E27FC236}">
                <a16:creationId xmlns:a16="http://schemas.microsoft.com/office/drawing/2014/main" id="{1679E2A8-9A67-4EC5-971D-F09AF47C87FF}"/>
              </a:ext>
            </a:extLst>
          </p:cNvPr>
          <p:cNvSpPr/>
          <p:nvPr/>
        </p:nvSpPr>
        <p:spPr>
          <a:xfrm>
            <a:off x="4584874" y="1750638"/>
            <a:ext cx="1817673" cy="351832"/>
          </a:xfrm>
          <a:prstGeom prst="rect">
            <a:avLst/>
          </a:prstGeom>
          <a:noFill/>
          <a:ln w="12700">
            <a:solidFill>
              <a:srgbClr val="002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0026FA"/>
              </a:solidFill>
            </a:endParaRPr>
          </a:p>
        </p:txBody>
      </p:sp>
      <p:sp>
        <p:nvSpPr>
          <p:cNvPr id="19" name="Rectángulo 18">
            <a:extLst>
              <a:ext uri="{FF2B5EF4-FFF2-40B4-BE49-F238E27FC236}">
                <a16:creationId xmlns:a16="http://schemas.microsoft.com/office/drawing/2014/main" id="{36F616BC-903F-4AA8-BC7C-140799566AF7}"/>
              </a:ext>
            </a:extLst>
          </p:cNvPr>
          <p:cNvSpPr/>
          <p:nvPr/>
        </p:nvSpPr>
        <p:spPr>
          <a:xfrm>
            <a:off x="1213363" y="1748461"/>
            <a:ext cx="1817674" cy="351832"/>
          </a:xfrm>
          <a:prstGeom prst="rect">
            <a:avLst/>
          </a:prstGeom>
          <a:noFill/>
          <a:ln w="12700">
            <a:solidFill>
              <a:srgbClr val="002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0026FA"/>
              </a:solidFill>
            </a:endParaRPr>
          </a:p>
        </p:txBody>
      </p:sp>
      <p:sp>
        <p:nvSpPr>
          <p:cNvPr id="20" name="Rectángulo 19">
            <a:extLst>
              <a:ext uri="{FF2B5EF4-FFF2-40B4-BE49-F238E27FC236}">
                <a16:creationId xmlns:a16="http://schemas.microsoft.com/office/drawing/2014/main" id="{A0E97FBC-28EE-40D4-9D22-D0FC836B72C3}"/>
              </a:ext>
            </a:extLst>
          </p:cNvPr>
          <p:cNvSpPr/>
          <p:nvPr/>
        </p:nvSpPr>
        <p:spPr>
          <a:xfrm>
            <a:off x="8252126" y="1723769"/>
            <a:ext cx="1817674" cy="351832"/>
          </a:xfrm>
          <a:prstGeom prst="rect">
            <a:avLst/>
          </a:prstGeom>
          <a:noFill/>
          <a:ln w="12700">
            <a:solidFill>
              <a:srgbClr val="002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rgbClr val="0026FA"/>
              </a:solidFill>
            </a:endParaRPr>
          </a:p>
        </p:txBody>
      </p:sp>
      <p:sp>
        <p:nvSpPr>
          <p:cNvPr id="23" name="Rectángulo 22">
            <a:extLst>
              <a:ext uri="{FF2B5EF4-FFF2-40B4-BE49-F238E27FC236}">
                <a16:creationId xmlns:a16="http://schemas.microsoft.com/office/drawing/2014/main" id="{327F850B-CDAD-461D-B5F2-32539E544C9E}"/>
              </a:ext>
            </a:extLst>
          </p:cNvPr>
          <p:cNvSpPr/>
          <p:nvPr/>
        </p:nvSpPr>
        <p:spPr>
          <a:xfrm>
            <a:off x="2836069" y="2731586"/>
            <a:ext cx="1422870" cy="378495"/>
          </a:xfrm>
          <a:prstGeom prst="rect">
            <a:avLst/>
          </a:prstGeom>
          <a:noFill/>
          <a:ln w="12700">
            <a:solidFill>
              <a:srgbClr val="002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23">
            <a:extLst>
              <a:ext uri="{FF2B5EF4-FFF2-40B4-BE49-F238E27FC236}">
                <a16:creationId xmlns:a16="http://schemas.microsoft.com/office/drawing/2014/main" id="{0BE587E2-25CA-45C5-972F-0F58E02D550B}"/>
              </a:ext>
            </a:extLst>
          </p:cNvPr>
          <p:cNvSpPr/>
          <p:nvPr/>
        </p:nvSpPr>
        <p:spPr>
          <a:xfrm>
            <a:off x="6735705" y="2750275"/>
            <a:ext cx="1439206" cy="401681"/>
          </a:xfrm>
          <a:prstGeom prst="rect">
            <a:avLst/>
          </a:prstGeom>
          <a:noFill/>
          <a:ln w="12700">
            <a:solidFill>
              <a:srgbClr val="002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Rectángulo 24">
            <a:extLst>
              <a:ext uri="{FF2B5EF4-FFF2-40B4-BE49-F238E27FC236}">
                <a16:creationId xmlns:a16="http://schemas.microsoft.com/office/drawing/2014/main" id="{989DEC65-E4B9-4B76-B88D-6DF9200EBD6B}"/>
              </a:ext>
            </a:extLst>
          </p:cNvPr>
          <p:cNvSpPr/>
          <p:nvPr/>
        </p:nvSpPr>
        <p:spPr>
          <a:xfrm>
            <a:off x="8252127" y="2752093"/>
            <a:ext cx="1227704" cy="399863"/>
          </a:xfrm>
          <a:prstGeom prst="rect">
            <a:avLst/>
          </a:prstGeom>
          <a:noFill/>
          <a:ln w="12700">
            <a:solidFill>
              <a:srgbClr val="002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Rectángulo 25">
            <a:extLst>
              <a:ext uri="{FF2B5EF4-FFF2-40B4-BE49-F238E27FC236}">
                <a16:creationId xmlns:a16="http://schemas.microsoft.com/office/drawing/2014/main" id="{4E32FA26-DE35-4EFB-92F5-3103C3D58C11}"/>
              </a:ext>
            </a:extLst>
          </p:cNvPr>
          <p:cNvSpPr/>
          <p:nvPr/>
        </p:nvSpPr>
        <p:spPr>
          <a:xfrm>
            <a:off x="1665313" y="2731586"/>
            <a:ext cx="1026957" cy="378495"/>
          </a:xfrm>
          <a:prstGeom prst="rect">
            <a:avLst/>
          </a:prstGeom>
          <a:noFill/>
          <a:ln w="12700">
            <a:solidFill>
              <a:srgbClr val="002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26">
            <a:extLst>
              <a:ext uri="{FF2B5EF4-FFF2-40B4-BE49-F238E27FC236}">
                <a16:creationId xmlns:a16="http://schemas.microsoft.com/office/drawing/2014/main" id="{1A4CE0C3-092F-4944-9A6A-30D36FAC30E1}"/>
              </a:ext>
            </a:extLst>
          </p:cNvPr>
          <p:cNvSpPr/>
          <p:nvPr/>
        </p:nvSpPr>
        <p:spPr>
          <a:xfrm>
            <a:off x="171868" y="2740749"/>
            <a:ext cx="1372675" cy="369332"/>
          </a:xfrm>
          <a:prstGeom prst="rect">
            <a:avLst/>
          </a:prstGeom>
          <a:noFill/>
          <a:ln w="12700">
            <a:solidFill>
              <a:srgbClr val="002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29" name="Conector: angular 28">
            <a:extLst>
              <a:ext uri="{FF2B5EF4-FFF2-40B4-BE49-F238E27FC236}">
                <a16:creationId xmlns:a16="http://schemas.microsoft.com/office/drawing/2014/main" id="{EFADCD5C-40A5-4E9B-AEDC-12CF0CB36661}"/>
              </a:ext>
            </a:extLst>
          </p:cNvPr>
          <p:cNvCxnSpPr>
            <a:cxnSpLocks/>
            <a:stCxn id="64" idx="2"/>
            <a:endCxn id="19" idx="0"/>
          </p:cNvCxnSpPr>
          <p:nvPr/>
        </p:nvCxnSpPr>
        <p:spPr>
          <a:xfrm rot="5400000">
            <a:off x="3744291" y="-603247"/>
            <a:ext cx="729618" cy="3973799"/>
          </a:xfrm>
          <a:prstGeom prst="bentConnector3">
            <a:avLst>
              <a:gd name="adj1" fmla="val 50000"/>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31" name="Conector: angular 30">
            <a:extLst>
              <a:ext uri="{FF2B5EF4-FFF2-40B4-BE49-F238E27FC236}">
                <a16:creationId xmlns:a16="http://schemas.microsoft.com/office/drawing/2014/main" id="{EE50CE41-8661-4586-ABAB-9E1DCD097E71}"/>
              </a:ext>
            </a:extLst>
          </p:cNvPr>
          <p:cNvCxnSpPr>
            <a:cxnSpLocks/>
            <a:stCxn id="64" idx="2"/>
            <a:endCxn id="18" idx="0"/>
          </p:cNvCxnSpPr>
          <p:nvPr/>
        </p:nvCxnSpPr>
        <p:spPr>
          <a:xfrm rot="5400000">
            <a:off x="5428958" y="1083596"/>
            <a:ext cx="731795" cy="602288"/>
          </a:xfrm>
          <a:prstGeom prst="bentConnector3">
            <a:avLst>
              <a:gd name="adj1" fmla="val 50000"/>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33" name="Conector: angular 32">
            <a:extLst>
              <a:ext uri="{FF2B5EF4-FFF2-40B4-BE49-F238E27FC236}">
                <a16:creationId xmlns:a16="http://schemas.microsoft.com/office/drawing/2014/main" id="{8C3B89E6-CE59-4D4C-AEEF-4A6CADE529B8}"/>
              </a:ext>
            </a:extLst>
          </p:cNvPr>
          <p:cNvCxnSpPr>
            <a:cxnSpLocks/>
            <a:stCxn id="64" idx="2"/>
            <a:endCxn id="20" idx="0"/>
          </p:cNvCxnSpPr>
          <p:nvPr/>
        </p:nvCxnSpPr>
        <p:spPr>
          <a:xfrm rot="16200000" flipH="1">
            <a:off x="7276018" y="-161176"/>
            <a:ext cx="704926" cy="3064964"/>
          </a:xfrm>
          <a:prstGeom prst="bentConnector3">
            <a:avLst>
              <a:gd name="adj1" fmla="val 50000"/>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35" name="Conector: angular 34">
            <a:extLst>
              <a:ext uri="{FF2B5EF4-FFF2-40B4-BE49-F238E27FC236}">
                <a16:creationId xmlns:a16="http://schemas.microsoft.com/office/drawing/2014/main" id="{F61F4DFE-08B9-4A30-8E40-7CD83F1F67FA}"/>
              </a:ext>
            </a:extLst>
          </p:cNvPr>
          <p:cNvCxnSpPr>
            <a:cxnSpLocks/>
            <a:stCxn id="19" idx="2"/>
            <a:endCxn id="27" idx="0"/>
          </p:cNvCxnSpPr>
          <p:nvPr/>
        </p:nvCxnSpPr>
        <p:spPr>
          <a:xfrm rot="5400000">
            <a:off x="1169975" y="1788524"/>
            <a:ext cx="640456" cy="1263994"/>
          </a:xfrm>
          <a:prstGeom prst="bentConnector3">
            <a:avLst>
              <a:gd name="adj1" fmla="val 50000"/>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37" name="Conector: angular 36">
            <a:extLst>
              <a:ext uri="{FF2B5EF4-FFF2-40B4-BE49-F238E27FC236}">
                <a16:creationId xmlns:a16="http://schemas.microsoft.com/office/drawing/2014/main" id="{D0BD72C5-17D0-4706-A346-E27FC2E8A2AE}"/>
              </a:ext>
            </a:extLst>
          </p:cNvPr>
          <p:cNvCxnSpPr>
            <a:cxnSpLocks/>
            <a:stCxn id="19" idx="2"/>
            <a:endCxn id="23" idx="0"/>
          </p:cNvCxnSpPr>
          <p:nvPr/>
        </p:nvCxnSpPr>
        <p:spPr>
          <a:xfrm rot="16200000" flipH="1">
            <a:off x="2519206" y="1703287"/>
            <a:ext cx="631293" cy="1425304"/>
          </a:xfrm>
          <a:prstGeom prst="bentConnector3">
            <a:avLst>
              <a:gd name="adj1" fmla="val 50000"/>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FA9842E8-825D-4EC2-84E6-80F2250D7097}"/>
              </a:ext>
            </a:extLst>
          </p:cNvPr>
          <p:cNvCxnSpPr>
            <a:cxnSpLocks/>
            <a:stCxn id="18" idx="2"/>
            <a:endCxn id="12" idx="0"/>
          </p:cNvCxnSpPr>
          <p:nvPr/>
        </p:nvCxnSpPr>
        <p:spPr>
          <a:xfrm>
            <a:off x="5493711" y="2102470"/>
            <a:ext cx="10054" cy="1212740"/>
          </a:xfrm>
          <a:prstGeom prst="line">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43" name="Conector: angular 42">
            <a:extLst>
              <a:ext uri="{FF2B5EF4-FFF2-40B4-BE49-F238E27FC236}">
                <a16:creationId xmlns:a16="http://schemas.microsoft.com/office/drawing/2014/main" id="{951B138D-0435-4CF6-91DE-652DC99BBDA7}"/>
              </a:ext>
            </a:extLst>
          </p:cNvPr>
          <p:cNvCxnSpPr>
            <a:cxnSpLocks/>
            <a:stCxn id="20" idx="2"/>
            <a:endCxn id="24" idx="0"/>
          </p:cNvCxnSpPr>
          <p:nvPr/>
        </p:nvCxnSpPr>
        <p:spPr>
          <a:xfrm rot="5400000">
            <a:off x="7970799" y="1560111"/>
            <a:ext cx="674674" cy="1705655"/>
          </a:xfrm>
          <a:prstGeom prst="bentConnector3">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45" name="Conector: angular 44">
            <a:extLst>
              <a:ext uri="{FF2B5EF4-FFF2-40B4-BE49-F238E27FC236}">
                <a16:creationId xmlns:a16="http://schemas.microsoft.com/office/drawing/2014/main" id="{1F87C054-FE17-40D9-A7B8-B78A47122B48}"/>
              </a:ext>
            </a:extLst>
          </p:cNvPr>
          <p:cNvCxnSpPr>
            <a:cxnSpLocks/>
          </p:cNvCxnSpPr>
          <p:nvPr/>
        </p:nvCxnSpPr>
        <p:spPr>
          <a:xfrm rot="5400000">
            <a:off x="8769961" y="2364108"/>
            <a:ext cx="676492" cy="97661"/>
          </a:xfrm>
          <a:prstGeom prst="bentConnector3">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8C55CE32-CE39-4596-BA61-B211D426897C}"/>
              </a:ext>
            </a:extLst>
          </p:cNvPr>
          <p:cNvCxnSpPr>
            <a:cxnSpLocks/>
            <a:endCxn id="13" idx="0"/>
          </p:cNvCxnSpPr>
          <p:nvPr/>
        </p:nvCxnSpPr>
        <p:spPr>
          <a:xfrm flipH="1">
            <a:off x="7333822" y="3117733"/>
            <a:ext cx="2030" cy="474475"/>
          </a:xfrm>
          <a:prstGeom prst="line">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7612DBC3-A224-42DD-AB13-32758B6A0963}"/>
              </a:ext>
            </a:extLst>
          </p:cNvPr>
          <p:cNvCxnSpPr>
            <a:cxnSpLocks/>
            <a:stCxn id="25" idx="2"/>
            <a:endCxn id="14" idx="0"/>
          </p:cNvCxnSpPr>
          <p:nvPr/>
        </p:nvCxnSpPr>
        <p:spPr>
          <a:xfrm>
            <a:off x="8865979" y="3151956"/>
            <a:ext cx="0" cy="440252"/>
          </a:xfrm>
          <a:prstGeom prst="line">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940532B3-CB03-4FA5-A2E4-E44FA87DD60C}"/>
              </a:ext>
            </a:extLst>
          </p:cNvPr>
          <p:cNvCxnSpPr>
            <a:cxnSpLocks/>
            <a:stCxn id="27" idx="2"/>
            <a:endCxn id="15" idx="0"/>
          </p:cNvCxnSpPr>
          <p:nvPr/>
        </p:nvCxnSpPr>
        <p:spPr>
          <a:xfrm flipH="1">
            <a:off x="850812" y="3110081"/>
            <a:ext cx="7394" cy="214211"/>
          </a:xfrm>
          <a:prstGeom prst="line">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56" name="Conector recto 55">
            <a:extLst>
              <a:ext uri="{FF2B5EF4-FFF2-40B4-BE49-F238E27FC236}">
                <a16:creationId xmlns:a16="http://schemas.microsoft.com/office/drawing/2014/main" id="{99C8E566-7EA0-4F26-B81F-3520A36007DE}"/>
              </a:ext>
            </a:extLst>
          </p:cNvPr>
          <p:cNvCxnSpPr>
            <a:cxnSpLocks/>
            <a:stCxn id="26" idx="2"/>
            <a:endCxn id="16" idx="0"/>
          </p:cNvCxnSpPr>
          <p:nvPr/>
        </p:nvCxnSpPr>
        <p:spPr>
          <a:xfrm>
            <a:off x="2178792" y="3110081"/>
            <a:ext cx="3741" cy="215120"/>
          </a:xfrm>
          <a:prstGeom prst="line">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C910758E-E701-4034-AF0F-3886EE88793A}"/>
              </a:ext>
            </a:extLst>
          </p:cNvPr>
          <p:cNvCxnSpPr>
            <a:cxnSpLocks/>
            <a:stCxn id="23" idx="2"/>
          </p:cNvCxnSpPr>
          <p:nvPr/>
        </p:nvCxnSpPr>
        <p:spPr>
          <a:xfrm>
            <a:off x="3547504" y="3110081"/>
            <a:ext cx="0" cy="205129"/>
          </a:xfrm>
          <a:prstGeom prst="line">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sp>
        <p:nvSpPr>
          <p:cNvPr id="64" name="CuadroTexto 63">
            <a:extLst>
              <a:ext uri="{FF2B5EF4-FFF2-40B4-BE49-F238E27FC236}">
                <a16:creationId xmlns:a16="http://schemas.microsoft.com/office/drawing/2014/main" id="{151F7E69-68DE-4AD9-A08E-D9197D4ECDE5}"/>
              </a:ext>
            </a:extLst>
          </p:cNvPr>
          <p:cNvSpPr txBox="1"/>
          <p:nvPr/>
        </p:nvSpPr>
        <p:spPr>
          <a:xfrm>
            <a:off x="4323719" y="711066"/>
            <a:ext cx="3544560" cy="307777"/>
          </a:xfrm>
          <a:prstGeom prst="rect">
            <a:avLst/>
          </a:prstGeom>
          <a:noFill/>
        </p:spPr>
        <p:txBody>
          <a:bodyPr wrap="none" rtlCol="0">
            <a:spAutoFit/>
          </a:bodyPr>
          <a:lstStyle/>
          <a:p>
            <a:pPr algn="ctr"/>
            <a:r>
              <a:rPr lang="es-CL" dirty="0">
                <a:latin typeface="+mn-lt"/>
                <a:cs typeface="Gotham Pro Light" panose="02000503030000020004" pitchFamily="50" charset="0"/>
              </a:rPr>
              <a:t>(Disponibles en </a:t>
            </a:r>
            <a:r>
              <a:rPr lang="es-CL" b="1" i="0" u="sng" dirty="0">
                <a:solidFill>
                  <a:srgbClr val="0026FA"/>
                </a:solidFill>
                <a:effectLst/>
                <a:latin typeface="+mn-lt"/>
                <a:cs typeface="Gotham Pro Light" panose="02000503030000020004" pitchFamily="50" charset="0"/>
              </a:rPr>
              <a:t>M</a:t>
            </a:r>
            <a:r>
              <a:rPr lang="es-CL" b="1" i="0" u="sng" strike="noStrike" dirty="0">
                <a:solidFill>
                  <a:srgbClr val="0026FA"/>
                </a:solidFill>
                <a:effectLst/>
                <a:latin typeface="+mn-lt"/>
                <a:cs typeface="Gotham Pro Light" panose="02000503030000020004" pitchFamily="50" charset="0"/>
                <a:hlinkClick r:id="rId2">
                  <a:extLst>
                    <a:ext uri="{A12FA001-AC4F-418D-AE19-62706E023703}">
                      <ahyp:hlinkClr xmlns:ahyp="http://schemas.microsoft.com/office/drawing/2018/hyperlinkcolor" val="tx"/>
                    </a:ext>
                  </a:extLst>
                </a:hlinkClick>
              </a:rPr>
              <a:t>anual de la modalidad</a:t>
            </a:r>
            <a:r>
              <a:rPr lang="es-CL" i="0" strike="noStrike" dirty="0">
                <a:solidFill>
                  <a:schemeClr val="tx1"/>
                </a:solidFill>
                <a:effectLst/>
                <a:latin typeface="+mn-lt"/>
                <a:cs typeface="Gotham Pro Light" panose="02000503030000020004" pitchFamily="50" charset="0"/>
                <a:hlinkClick r:id="rId2">
                  <a:extLst>
                    <a:ext uri="{A12FA001-AC4F-418D-AE19-62706E023703}">
                      <ahyp:hlinkClr xmlns:ahyp="http://schemas.microsoft.com/office/drawing/2018/hyperlinkcolor" val="tx"/>
                    </a:ext>
                  </a:extLst>
                </a:hlinkClick>
              </a:rPr>
              <a:t>)</a:t>
            </a:r>
            <a:endParaRPr lang="es-CL" dirty="0">
              <a:solidFill>
                <a:schemeClr val="tx1"/>
              </a:solidFill>
              <a:latin typeface="+mn-lt"/>
              <a:cs typeface="Gotham Pro Light" panose="02000503030000020004" pitchFamily="50" charset="0"/>
            </a:endParaRPr>
          </a:p>
        </p:txBody>
      </p:sp>
      <p:sp>
        <p:nvSpPr>
          <p:cNvPr id="117" name="Rectángulo 116">
            <a:extLst>
              <a:ext uri="{FF2B5EF4-FFF2-40B4-BE49-F238E27FC236}">
                <a16:creationId xmlns:a16="http://schemas.microsoft.com/office/drawing/2014/main" id="{097CE57E-B890-EF32-8CEC-9E403DF33068}"/>
              </a:ext>
            </a:extLst>
          </p:cNvPr>
          <p:cNvSpPr/>
          <p:nvPr/>
        </p:nvSpPr>
        <p:spPr>
          <a:xfrm>
            <a:off x="9650983" y="2764541"/>
            <a:ext cx="1227704" cy="399863"/>
          </a:xfrm>
          <a:prstGeom prst="rect">
            <a:avLst/>
          </a:prstGeom>
          <a:noFill/>
          <a:ln w="12700">
            <a:solidFill>
              <a:srgbClr val="0026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8" name="CuadroTexto 117">
            <a:extLst>
              <a:ext uri="{FF2B5EF4-FFF2-40B4-BE49-F238E27FC236}">
                <a16:creationId xmlns:a16="http://schemas.microsoft.com/office/drawing/2014/main" id="{5F920C3D-DA98-45F0-7480-941B61D4F2D2}"/>
              </a:ext>
            </a:extLst>
          </p:cNvPr>
          <p:cNvSpPr txBox="1"/>
          <p:nvPr/>
        </p:nvSpPr>
        <p:spPr>
          <a:xfrm>
            <a:off x="9883960" y="2835556"/>
            <a:ext cx="678391" cy="276999"/>
          </a:xfrm>
          <a:prstGeom prst="rect">
            <a:avLst/>
          </a:prstGeom>
          <a:noFill/>
        </p:spPr>
        <p:txBody>
          <a:bodyPr wrap="none" rtlCol="0">
            <a:spAutoFit/>
          </a:bodyPr>
          <a:lstStyle/>
          <a:p>
            <a:r>
              <a:rPr lang="es-CL" sz="1200" dirty="0"/>
              <a:t>Híbrido</a:t>
            </a:r>
          </a:p>
        </p:txBody>
      </p:sp>
      <p:cxnSp>
        <p:nvCxnSpPr>
          <p:cNvPr id="122" name="Conector angular 121">
            <a:extLst>
              <a:ext uri="{FF2B5EF4-FFF2-40B4-BE49-F238E27FC236}">
                <a16:creationId xmlns:a16="http://schemas.microsoft.com/office/drawing/2014/main" id="{6B07B942-C832-EA7C-51CB-71425DA8DA1F}"/>
              </a:ext>
            </a:extLst>
          </p:cNvPr>
          <p:cNvCxnSpPr>
            <a:endCxn id="117" idx="0"/>
          </p:cNvCxnSpPr>
          <p:nvPr/>
        </p:nvCxnSpPr>
        <p:spPr>
          <a:xfrm>
            <a:off x="9157038" y="2420521"/>
            <a:ext cx="1107797" cy="34402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23" name="CuadroTexto 122">
            <a:extLst>
              <a:ext uri="{FF2B5EF4-FFF2-40B4-BE49-F238E27FC236}">
                <a16:creationId xmlns:a16="http://schemas.microsoft.com/office/drawing/2014/main" id="{3C0A1122-3033-F846-3428-29774CF8C9D5}"/>
              </a:ext>
            </a:extLst>
          </p:cNvPr>
          <p:cNvSpPr txBox="1"/>
          <p:nvPr/>
        </p:nvSpPr>
        <p:spPr>
          <a:xfrm>
            <a:off x="9721796" y="3573746"/>
            <a:ext cx="1165491" cy="2554545"/>
          </a:xfrm>
          <a:prstGeom prst="rect">
            <a:avLst/>
          </a:prstGeom>
          <a:solidFill>
            <a:srgbClr val="0026FA">
              <a:alpha val="15000"/>
            </a:srgbClr>
          </a:solidFill>
        </p:spPr>
        <p:txBody>
          <a:bodyPr wrap="square" rtlCol="0">
            <a:spAutoFit/>
          </a:bodyPr>
          <a:lstStyle/>
          <a:p>
            <a:r>
              <a:rPr lang="es-CL" sz="1000" dirty="0">
                <a:latin typeface="+mn-lt"/>
                <a:cs typeface="Gotham Pro Light" panose="02000503030000020004" pitchFamily="50" charset="0"/>
              </a:rPr>
              <a:t>Son programas que se imparten simultáneamente  a través de sesiones de clases presenciales y video conferencia, por lo que predomina el formato sincrónico. También cuentan con un ambiente virtual como apoyo.</a:t>
            </a:r>
          </a:p>
        </p:txBody>
      </p:sp>
      <p:cxnSp>
        <p:nvCxnSpPr>
          <p:cNvPr id="124" name="Conector recto 123">
            <a:extLst>
              <a:ext uri="{FF2B5EF4-FFF2-40B4-BE49-F238E27FC236}">
                <a16:creationId xmlns:a16="http://schemas.microsoft.com/office/drawing/2014/main" id="{DCD0303A-1509-6517-E8D7-9F147E05A5B3}"/>
              </a:ext>
            </a:extLst>
          </p:cNvPr>
          <p:cNvCxnSpPr>
            <a:cxnSpLocks/>
          </p:cNvCxnSpPr>
          <p:nvPr/>
        </p:nvCxnSpPr>
        <p:spPr>
          <a:xfrm>
            <a:off x="10273029" y="3164404"/>
            <a:ext cx="0" cy="440252"/>
          </a:xfrm>
          <a:prstGeom prst="line">
            <a:avLst/>
          </a:prstGeom>
          <a:ln w="12700">
            <a:solidFill>
              <a:srgbClr val="0026F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72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A5657A0-2360-43AB-B759-460FB2BD9E38}"/>
              </a:ext>
            </a:extLst>
          </p:cNvPr>
          <p:cNvSpPr/>
          <p:nvPr/>
        </p:nvSpPr>
        <p:spPr>
          <a:xfrm>
            <a:off x="0" y="0"/>
            <a:ext cx="3333750" cy="6858000"/>
          </a:xfrm>
          <a:prstGeom prst="rect">
            <a:avLst/>
          </a:prstGeom>
          <a:solidFill>
            <a:srgbClr val="002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3" name="CuadroTexto 2">
            <a:extLst>
              <a:ext uri="{FF2B5EF4-FFF2-40B4-BE49-F238E27FC236}">
                <a16:creationId xmlns:a16="http://schemas.microsoft.com/office/drawing/2014/main" id="{499D5CA8-6E74-49E0-9256-937EC2883B3C}"/>
              </a:ext>
            </a:extLst>
          </p:cNvPr>
          <p:cNvSpPr txBox="1"/>
          <p:nvPr/>
        </p:nvSpPr>
        <p:spPr>
          <a:xfrm>
            <a:off x="519655" y="4474832"/>
            <a:ext cx="2396763" cy="1200329"/>
          </a:xfrm>
          <a:prstGeom prst="rect">
            <a:avLst/>
          </a:prstGeom>
          <a:noFill/>
        </p:spPr>
        <p:txBody>
          <a:bodyPr wrap="square">
            <a:spAutoFit/>
          </a:bodyPr>
          <a:lstStyle/>
          <a:p>
            <a:r>
              <a:rPr lang="es-CL" sz="2400" dirty="0">
                <a:solidFill>
                  <a:schemeClr val="bg1"/>
                </a:solidFill>
                <a:latin typeface="+mj-lt"/>
                <a:ea typeface="Open Sans Semibold" panose="020B0706030804020204" pitchFamily="34" charset="0"/>
                <a:cs typeface="Open Sans Semibold" panose="020B0706030804020204" pitchFamily="34" charset="0"/>
              </a:rPr>
              <a:t>Programas en Modalidad Presencial</a:t>
            </a:r>
          </a:p>
        </p:txBody>
      </p:sp>
      <p:sp>
        <p:nvSpPr>
          <p:cNvPr id="5" name="CuadroTexto 4">
            <a:extLst>
              <a:ext uri="{FF2B5EF4-FFF2-40B4-BE49-F238E27FC236}">
                <a16:creationId xmlns:a16="http://schemas.microsoft.com/office/drawing/2014/main" id="{FA1DBB40-4D8D-4403-B8F7-5A037B3D1FBF}"/>
              </a:ext>
            </a:extLst>
          </p:cNvPr>
          <p:cNvSpPr txBox="1"/>
          <p:nvPr/>
        </p:nvSpPr>
        <p:spPr>
          <a:xfrm>
            <a:off x="4895848" y="4906855"/>
            <a:ext cx="6372225" cy="1384995"/>
          </a:xfrm>
          <a:prstGeom prst="rect">
            <a:avLst/>
          </a:prstGeom>
          <a:noFill/>
        </p:spPr>
        <p:txBody>
          <a:bodyPr wrap="square">
            <a:spAutoFit/>
          </a:bodyPr>
          <a:lstStyle/>
          <a:p>
            <a:pPr marL="114300" lvl="0" algn="just" rtl="0">
              <a:spcBef>
                <a:spcPts val="1000"/>
              </a:spcBef>
              <a:spcAft>
                <a:spcPts val="0"/>
              </a:spcAft>
              <a:buSzPts val="1800"/>
            </a:pPr>
            <a:r>
              <a:rPr lang="es-MX" dirty="0">
                <a:cs typeface="Gotham Pro Light" panose="02000503030000020004" pitchFamily="50" charset="0"/>
              </a:rPr>
              <a:t>En situaciones de emergencia que detonen la necesidad de adoptar medidas especiales por la imposibilidad de asistir a la institución, pueden impartir sus asignaturas disponiendo actividades de aprendizaje en el aula virtual UCEN y sesiones de clases a través de videoconferencia Esta situación se entiende como provisoria y es definida por las autoridades académicas dentro de un plan de contingencia institucional.</a:t>
            </a:r>
          </a:p>
        </p:txBody>
      </p:sp>
      <p:sp>
        <p:nvSpPr>
          <p:cNvPr id="7" name="CuadroTexto 6">
            <a:extLst>
              <a:ext uri="{FF2B5EF4-FFF2-40B4-BE49-F238E27FC236}">
                <a16:creationId xmlns:a16="http://schemas.microsoft.com/office/drawing/2014/main" id="{2B50FC80-A381-49F2-A772-CC8BF1B98AEB}"/>
              </a:ext>
            </a:extLst>
          </p:cNvPr>
          <p:cNvSpPr txBox="1"/>
          <p:nvPr/>
        </p:nvSpPr>
        <p:spPr>
          <a:xfrm>
            <a:off x="5000624" y="518196"/>
            <a:ext cx="2914580" cy="338554"/>
          </a:xfrm>
          <a:prstGeom prst="rect">
            <a:avLst/>
          </a:prstGeom>
          <a:noFill/>
        </p:spPr>
        <p:txBody>
          <a:bodyPr wrap="none" rtlCol="0">
            <a:spAutoFit/>
          </a:bodyPr>
          <a:lstStyle/>
          <a:p>
            <a:r>
              <a:rPr lang="es-CL" sz="1600" dirty="0">
                <a:solidFill>
                  <a:srgbClr val="0026FA"/>
                </a:solidFill>
                <a:latin typeface="+mj-lt"/>
                <a:cs typeface="Gotham Pro Medium" panose="02000603030000020004" pitchFamily="2" charset="0"/>
              </a:rPr>
              <a:t>PRESENCIAL TRADICIONAL</a:t>
            </a:r>
          </a:p>
        </p:txBody>
      </p:sp>
      <p:sp>
        <p:nvSpPr>
          <p:cNvPr id="9" name="CuadroTexto 8">
            <a:extLst>
              <a:ext uri="{FF2B5EF4-FFF2-40B4-BE49-F238E27FC236}">
                <a16:creationId xmlns:a16="http://schemas.microsoft.com/office/drawing/2014/main" id="{F3F5CF58-D324-462C-B2E3-D2A31B7974F6}"/>
              </a:ext>
            </a:extLst>
          </p:cNvPr>
          <p:cNvSpPr txBox="1"/>
          <p:nvPr/>
        </p:nvSpPr>
        <p:spPr>
          <a:xfrm>
            <a:off x="4895849" y="957966"/>
            <a:ext cx="6372225" cy="954107"/>
          </a:xfrm>
          <a:prstGeom prst="rect">
            <a:avLst/>
          </a:prstGeom>
          <a:noFill/>
        </p:spPr>
        <p:txBody>
          <a:bodyPr wrap="square">
            <a:spAutoFit/>
          </a:bodyPr>
          <a:lstStyle/>
          <a:p>
            <a:pPr marL="114300" lvl="0" algn="just" rtl="0">
              <a:spcBef>
                <a:spcPts val="1000"/>
              </a:spcBef>
              <a:spcAft>
                <a:spcPts val="0"/>
              </a:spcAft>
              <a:buSzPts val="1800"/>
            </a:pPr>
            <a:r>
              <a:rPr lang="es-MX" sz="1400" dirty="0">
                <a:latin typeface="+mj-lt"/>
                <a:cs typeface="Gotham Pro Light" panose="02000503030000020004" pitchFamily="50" charset="0"/>
              </a:rPr>
              <a:t>Son programas que concentran la mayor parte de sus actividades en un formato tradicional, con la presencia del estudiante en sala de clases, talleres o laboratorios de la institución. Pueden incorporar algunos cursos online.</a:t>
            </a:r>
          </a:p>
        </p:txBody>
      </p:sp>
      <p:sp>
        <p:nvSpPr>
          <p:cNvPr id="10" name="CuadroTexto 9">
            <a:extLst>
              <a:ext uri="{FF2B5EF4-FFF2-40B4-BE49-F238E27FC236}">
                <a16:creationId xmlns:a16="http://schemas.microsoft.com/office/drawing/2014/main" id="{100C3B25-FC4E-43DC-B710-CE218EDC8E42}"/>
              </a:ext>
            </a:extLst>
          </p:cNvPr>
          <p:cNvSpPr txBox="1"/>
          <p:nvPr/>
        </p:nvSpPr>
        <p:spPr>
          <a:xfrm>
            <a:off x="5000624" y="4409669"/>
            <a:ext cx="3837910" cy="338554"/>
          </a:xfrm>
          <a:prstGeom prst="rect">
            <a:avLst/>
          </a:prstGeom>
          <a:noFill/>
        </p:spPr>
        <p:txBody>
          <a:bodyPr wrap="none" rtlCol="0">
            <a:spAutoFit/>
          </a:bodyPr>
          <a:lstStyle/>
          <a:p>
            <a:r>
              <a:rPr lang="es-CL" sz="1600" dirty="0">
                <a:solidFill>
                  <a:srgbClr val="0026FA"/>
                </a:solidFill>
                <a:latin typeface="+mj-lt"/>
                <a:cs typeface="Gotham Pro Medium" panose="02000603030000020004" pitchFamily="2" charset="0"/>
              </a:rPr>
              <a:t>CLASES REMOTAS DE EMERGENCIA</a:t>
            </a:r>
          </a:p>
        </p:txBody>
      </p:sp>
      <p:sp>
        <p:nvSpPr>
          <p:cNvPr id="12" name="CuadroTexto 11">
            <a:extLst>
              <a:ext uri="{FF2B5EF4-FFF2-40B4-BE49-F238E27FC236}">
                <a16:creationId xmlns:a16="http://schemas.microsoft.com/office/drawing/2014/main" id="{0602EBE4-F2C7-0B4C-B580-709400E6440A}"/>
              </a:ext>
            </a:extLst>
          </p:cNvPr>
          <p:cNvSpPr txBox="1"/>
          <p:nvPr/>
        </p:nvSpPr>
        <p:spPr>
          <a:xfrm>
            <a:off x="5026461" y="2403539"/>
            <a:ext cx="2332690" cy="338554"/>
          </a:xfrm>
          <a:prstGeom prst="rect">
            <a:avLst/>
          </a:prstGeom>
          <a:noFill/>
        </p:spPr>
        <p:txBody>
          <a:bodyPr wrap="none" rtlCol="0">
            <a:spAutoFit/>
          </a:bodyPr>
          <a:lstStyle/>
          <a:p>
            <a:r>
              <a:rPr lang="es-CL" sz="1600" dirty="0">
                <a:solidFill>
                  <a:srgbClr val="0026FA"/>
                </a:solidFill>
                <a:latin typeface="+mj-lt"/>
                <a:cs typeface="Gotham Pro Medium" panose="02000603030000020004" pitchFamily="2" charset="0"/>
              </a:rPr>
              <a:t>PRESENCIAL HYFLEX</a:t>
            </a:r>
          </a:p>
        </p:txBody>
      </p:sp>
      <p:sp>
        <p:nvSpPr>
          <p:cNvPr id="13" name="CuadroTexto 12">
            <a:extLst>
              <a:ext uri="{FF2B5EF4-FFF2-40B4-BE49-F238E27FC236}">
                <a16:creationId xmlns:a16="http://schemas.microsoft.com/office/drawing/2014/main" id="{8B5FA9F9-00DA-F049-8F84-063AD158E33A}"/>
              </a:ext>
            </a:extLst>
          </p:cNvPr>
          <p:cNvSpPr txBox="1"/>
          <p:nvPr/>
        </p:nvSpPr>
        <p:spPr>
          <a:xfrm>
            <a:off x="5014450" y="2737293"/>
            <a:ext cx="6372225" cy="954107"/>
          </a:xfrm>
          <a:prstGeom prst="rect">
            <a:avLst/>
          </a:prstGeom>
          <a:noFill/>
        </p:spPr>
        <p:txBody>
          <a:bodyPr wrap="square">
            <a:spAutoFit/>
          </a:bodyPr>
          <a:lstStyle/>
          <a:p>
            <a:pPr algn="just"/>
            <a:r>
              <a:rPr lang="es-CL" dirty="0">
                <a:cs typeface="Gotham Pro Light" panose="02000503030000020004" pitchFamily="50" charset="0"/>
              </a:rPr>
              <a:t>Son programas de estudio que se imparten de forma presencial, la que se puede establecer en un lugar físico definido por la institución y al mismo tiempo la transmisión en vivo de las clases con un tope máximo de 39% del total del plan.</a:t>
            </a:r>
          </a:p>
        </p:txBody>
      </p:sp>
    </p:spTree>
    <p:extLst>
      <p:ext uri="{BB962C8B-B14F-4D97-AF65-F5344CB8AC3E}">
        <p14:creationId xmlns:p14="http://schemas.microsoft.com/office/powerpoint/2010/main" val="3556134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621FE668-1310-427A-A28C-F82F0467C44D}"/>
              </a:ext>
            </a:extLst>
          </p:cNvPr>
          <p:cNvSpPr/>
          <p:nvPr/>
        </p:nvSpPr>
        <p:spPr>
          <a:xfrm>
            <a:off x="0" y="0"/>
            <a:ext cx="3333750" cy="6858000"/>
          </a:xfrm>
          <a:prstGeom prst="rect">
            <a:avLst/>
          </a:prstGeom>
          <a:solidFill>
            <a:srgbClr val="002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3" name="CuadroTexto 2">
            <a:extLst>
              <a:ext uri="{FF2B5EF4-FFF2-40B4-BE49-F238E27FC236}">
                <a16:creationId xmlns:a16="http://schemas.microsoft.com/office/drawing/2014/main" id="{67F9DFB8-B369-4B8D-8C1E-462C06BF9F7D}"/>
              </a:ext>
            </a:extLst>
          </p:cNvPr>
          <p:cNvSpPr txBox="1"/>
          <p:nvPr/>
        </p:nvSpPr>
        <p:spPr>
          <a:xfrm>
            <a:off x="369817" y="4484398"/>
            <a:ext cx="2929974" cy="1200329"/>
          </a:xfrm>
          <a:prstGeom prst="rect">
            <a:avLst/>
          </a:prstGeom>
          <a:noFill/>
        </p:spPr>
        <p:txBody>
          <a:bodyPr wrap="square">
            <a:spAutoFit/>
          </a:bodyPr>
          <a:lstStyle/>
          <a:p>
            <a:r>
              <a:rPr lang="es-CL" sz="2400" dirty="0">
                <a:solidFill>
                  <a:schemeClr val="bg1"/>
                </a:solidFill>
                <a:latin typeface="+mj-lt"/>
                <a:ea typeface="Open Sans Semibold" panose="020B0706030804020204" pitchFamily="34" charset="0"/>
                <a:cs typeface="Open Sans Semibold" panose="020B0706030804020204" pitchFamily="34" charset="0"/>
              </a:rPr>
              <a:t>Programas en </a:t>
            </a:r>
          </a:p>
          <a:p>
            <a:r>
              <a:rPr lang="es-CL" sz="2400" dirty="0">
                <a:solidFill>
                  <a:schemeClr val="bg1"/>
                </a:solidFill>
                <a:latin typeface="+mj-lt"/>
                <a:ea typeface="Open Sans Semibold" panose="020B0706030804020204" pitchFamily="34" charset="0"/>
                <a:cs typeface="Open Sans Semibold" panose="020B0706030804020204" pitchFamily="34" charset="0"/>
              </a:rPr>
              <a:t>Modalidad Semipresencial</a:t>
            </a:r>
          </a:p>
        </p:txBody>
      </p:sp>
      <p:sp>
        <p:nvSpPr>
          <p:cNvPr id="5" name="CuadroTexto 4">
            <a:extLst>
              <a:ext uri="{FF2B5EF4-FFF2-40B4-BE49-F238E27FC236}">
                <a16:creationId xmlns:a16="http://schemas.microsoft.com/office/drawing/2014/main" id="{A403E9E0-725F-4A95-931E-7177656E13E9}"/>
              </a:ext>
            </a:extLst>
          </p:cNvPr>
          <p:cNvSpPr txBox="1"/>
          <p:nvPr/>
        </p:nvSpPr>
        <p:spPr>
          <a:xfrm>
            <a:off x="4886325" y="1280822"/>
            <a:ext cx="6372224" cy="1900007"/>
          </a:xfrm>
          <a:prstGeom prst="rect">
            <a:avLst/>
          </a:prstGeom>
          <a:noFill/>
        </p:spPr>
        <p:txBody>
          <a:bodyPr wrap="square">
            <a:spAutoFit/>
          </a:bodyPr>
          <a:lstStyle/>
          <a:p>
            <a:pPr marL="114300" lvl="0" indent="0" algn="just" rtl="0">
              <a:lnSpc>
                <a:spcPct val="90000"/>
              </a:lnSpc>
              <a:spcBef>
                <a:spcPts val="1000"/>
              </a:spcBef>
              <a:spcAft>
                <a:spcPts val="0"/>
              </a:spcAft>
              <a:buClr>
                <a:schemeClr val="dk1"/>
              </a:buClr>
              <a:buSzPts val="1400"/>
              <a:buNone/>
            </a:pPr>
            <a:r>
              <a:rPr lang="es-MX" sz="1400" dirty="0">
                <a:latin typeface="+mj-lt"/>
                <a:cs typeface="Gotham Pro Light" panose="02000503030000020004" pitchFamily="50" charset="0"/>
              </a:rPr>
              <a:t>Este tipo de programas tiene características estructurales similares a los programas que se imparten en modalidad online, integrando además sesiones presenciales como parte de los créditos. </a:t>
            </a:r>
          </a:p>
          <a:p>
            <a:pPr marL="114300" lvl="0" indent="0" algn="just" rtl="0">
              <a:lnSpc>
                <a:spcPct val="90000"/>
              </a:lnSpc>
              <a:spcBef>
                <a:spcPts val="1000"/>
              </a:spcBef>
              <a:spcAft>
                <a:spcPts val="0"/>
              </a:spcAft>
              <a:buClr>
                <a:schemeClr val="dk1"/>
              </a:buClr>
              <a:buSzPts val="1400"/>
              <a:buNone/>
            </a:pPr>
            <a:endParaRPr lang="es-MX" dirty="0">
              <a:latin typeface="+mj-lt"/>
              <a:cs typeface="Gotham Pro Light" panose="02000503030000020004" pitchFamily="50" charset="0"/>
            </a:endParaRPr>
          </a:p>
          <a:p>
            <a:pPr marL="114300" lvl="0" indent="0" algn="just" rtl="0">
              <a:lnSpc>
                <a:spcPct val="90000"/>
              </a:lnSpc>
              <a:spcBef>
                <a:spcPts val="1000"/>
              </a:spcBef>
              <a:spcAft>
                <a:spcPts val="0"/>
              </a:spcAft>
              <a:buClr>
                <a:schemeClr val="dk1"/>
              </a:buClr>
              <a:buSzPts val="1400"/>
              <a:buNone/>
            </a:pPr>
            <a:r>
              <a:rPr lang="es-MX" sz="1400" dirty="0">
                <a:latin typeface="+mj-lt"/>
                <a:cs typeface="Gotham Pro Light" panose="02000503030000020004" pitchFamily="50" charset="0"/>
              </a:rPr>
              <a:t>Este tipo de programa considera a lo menos un 40% y hasta un máximo de 75% de actividad a distancia, lo cual se realiza integrando asignaturas presenciales y online en la malla, según orientaciones establecidas para cada programa en particular.</a:t>
            </a:r>
            <a:endParaRPr lang="es-MX" dirty="0">
              <a:latin typeface="+mj-lt"/>
              <a:cs typeface="Gotham Pro Light" panose="02000503030000020004" pitchFamily="50" charset="0"/>
            </a:endParaRPr>
          </a:p>
        </p:txBody>
      </p:sp>
      <p:sp>
        <p:nvSpPr>
          <p:cNvPr id="9" name="CuadroTexto 8">
            <a:extLst>
              <a:ext uri="{FF2B5EF4-FFF2-40B4-BE49-F238E27FC236}">
                <a16:creationId xmlns:a16="http://schemas.microsoft.com/office/drawing/2014/main" id="{EE8E2FA9-B16C-4E42-B773-A5BE578CD120}"/>
              </a:ext>
            </a:extLst>
          </p:cNvPr>
          <p:cNvSpPr txBox="1"/>
          <p:nvPr/>
        </p:nvSpPr>
        <p:spPr>
          <a:xfrm>
            <a:off x="4886325" y="3533549"/>
            <a:ext cx="6119812" cy="608372"/>
          </a:xfrm>
          <a:prstGeom prst="rect">
            <a:avLst/>
          </a:prstGeom>
          <a:noFill/>
        </p:spPr>
        <p:txBody>
          <a:bodyPr wrap="square">
            <a:spAutoFit/>
          </a:bodyPr>
          <a:lstStyle/>
          <a:p>
            <a:pPr marL="114300" lvl="0" indent="0" algn="l" rtl="0">
              <a:lnSpc>
                <a:spcPct val="90000"/>
              </a:lnSpc>
              <a:spcBef>
                <a:spcPts val="1000"/>
              </a:spcBef>
              <a:spcAft>
                <a:spcPts val="0"/>
              </a:spcAft>
              <a:buClr>
                <a:schemeClr val="dk1"/>
              </a:buClr>
              <a:buSzPts val="1400"/>
              <a:buNone/>
            </a:pPr>
            <a:r>
              <a:rPr lang="es-MX" sz="1400" dirty="0">
                <a:latin typeface="+mj-lt"/>
                <a:cs typeface="Gotham Pro Light" panose="02000503030000020004" pitchFamily="50" charset="0"/>
              </a:rPr>
              <a:t>Otros términos utilizados para esta modalidad son:</a:t>
            </a:r>
            <a:endParaRPr lang="es-MX" dirty="0">
              <a:latin typeface="+mj-lt"/>
              <a:cs typeface="Gotham Pro Light" panose="02000503030000020004" pitchFamily="50" charset="0"/>
            </a:endParaRPr>
          </a:p>
          <a:p>
            <a:pPr marL="457200" lvl="0" indent="-342900" algn="l" rtl="0">
              <a:lnSpc>
                <a:spcPct val="90000"/>
              </a:lnSpc>
              <a:spcBef>
                <a:spcPts val="1000"/>
              </a:spcBef>
              <a:spcAft>
                <a:spcPts val="0"/>
              </a:spcAft>
              <a:buClr>
                <a:schemeClr val="dk1"/>
              </a:buClr>
              <a:buSzPts val="1400"/>
              <a:buChar char="•"/>
            </a:pPr>
            <a:r>
              <a:rPr lang="es-MX" sz="1400" dirty="0">
                <a:latin typeface="+mj-lt"/>
                <a:cs typeface="Gotham Pro Light" panose="02000503030000020004" pitchFamily="50" charset="0"/>
              </a:rPr>
              <a:t> Mixta </a:t>
            </a:r>
            <a:r>
              <a:rPr lang="es-MX" dirty="0">
                <a:latin typeface="+mj-lt"/>
                <a:cs typeface="Gotham Pro Light" panose="02000503030000020004" pitchFamily="50" charset="0"/>
              </a:rPr>
              <a:t>- </a:t>
            </a:r>
            <a:r>
              <a:rPr lang="es-MX" sz="1400" dirty="0">
                <a:latin typeface="+mj-lt"/>
                <a:cs typeface="Gotham Pro Light" panose="02000503030000020004" pitchFamily="50" charset="0"/>
              </a:rPr>
              <a:t> Blended - </a:t>
            </a:r>
            <a:r>
              <a:rPr lang="es-MX" dirty="0">
                <a:latin typeface="+mj-lt"/>
                <a:cs typeface="Gotham Pro Light" panose="02000503030000020004" pitchFamily="50" charset="0"/>
              </a:rPr>
              <a:t>Combinada</a:t>
            </a:r>
            <a:endParaRPr lang="es-MX" sz="1400" dirty="0">
              <a:latin typeface="+mj-lt"/>
              <a:cs typeface="Gotham Pro Light" panose="02000503030000020004" pitchFamily="50" charset="0"/>
            </a:endParaRPr>
          </a:p>
        </p:txBody>
      </p:sp>
      <p:sp>
        <p:nvSpPr>
          <p:cNvPr id="7" name="CuadroTexto 6">
            <a:extLst>
              <a:ext uri="{FF2B5EF4-FFF2-40B4-BE49-F238E27FC236}">
                <a16:creationId xmlns:a16="http://schemas.microsoft.com/office/drawing/2014/main" id="{21667E5B-ADF7-C646-85BC-9ED4E1D4E52C}"/>
              </a:ext>
            </a:extLst>
          </p:cNvPr>
          <p:cNvSpPr txBox="1"/>
          <p:nvPr/>
        </p:nvSpPr>
        <p:spPr>
          <a:xfrm>
            <a:off x="5000624" y="902509"/>
            <a:ext cx="1981633" cy="338554"/>
          </a:xfrm>
          <a:prstGeom prst="rect">
            <a:avLst/>
          </a:prstGeom>
          <a:noFill/>
        </p:spPr>
        <p:txBody>
          <a:bodyPr wrap="none" rtlCol="0">
            <a:spAutoFit/>
          </a:bodyPr>
          <a:lstStyle/>
          <a:p>
            <a:r>
              <a:rPr lang="es-CL" sz="1600" dirty="0">
                <a:solidFill>
                  <a:srgbClr val="0026FA"/>
                </a:solidFill>
                <a:latin typeface="+mj-lt"/>
                <a:cs typeface="Gotham Pro Medium" panose="02000603030000020004" pitchFamily="2" charset="0"/>
              </a:rPr>
              <a:t>SEMIPRESENCIAL</a:t>
            </a:r>
          </a:p>
        </p:txBody>
      </p:sp>
    </p:spTree>
    <p:extLst>
      <p:ext uri="{BB962C8B-B14F-4D97-AF65-F5344CB8AC3E}">
        <p14:creationId xmlns:p14="http://schemas.microsoft.com/office/powerpoint/2010/main" val="79260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607DAB2-A3BE-4B42-893A-3BF0350F6286}"/>
              </a:ext>
            </a:extLst>
          </p:cNvPr>
          <p:cNvSpPr/>
          <p:nvPr/>
        </p:nvSpPr>
        <p:spPr>
          <a:xfrm>
            <a:off x="0" y="0"/>
            <a:ext cx="3333750" cy="6858000"/>
          </a:xfrm>
          <a:prstGeom prst="rect">
            <a:avLst/>
          </a:prstGeom>
          <a:solidFill>
            <a:srgbClr val="002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CuadroTexto 2">
            <a:extLst>
              <a:ext uri="{FF2B5EF4-FFF2-40B4-BE49-F238E27FC236}">
                <a16:creationId xmlns:a16="http://schemas.microsoft.com/office/drawing/2014/main" id="{81D27EBA-C8F0-4EB9-8102-9FFDF170228C}"/>
              </a:ext>
            </a:extLst>
          </p:cNvPr>
          <p:cNvSpPr txBox="1"/>
          <p:nvPr/>
        </p:nvSpPr>
        <p:spPr>
          <a:xfrm>
            <a:off x="512842" y="4501502"/>
            <a:ext cx="2525633" cy="1200329"/>
          </a:xfrm>
          <a:prstGeom prst="rect">
            <a:avLst/>
          </a:prstGeom>
          <a:noFill/>
        </p:spPr>
        <p:txBody>
          <a:bodyPr wrap="square">
            <a:spAutoFit/>
          </a:bodyPr>
          <a:lstStyle/>
          <a:p>
            <a:r>
              <a:rPr lang="es-CL" sz="2400" dirty="0">
                <a:solidFill>
                  <a:schemeClr val="bg1"/>
                </a:solidFill>
                <a:latin typeface="+mj-lt"/>
                <a:ea typeface="Open Sans Semibold" panose="020B0706030804020204" pitchFamily="34" charset="0"/>
                <a:cs typeface="Open Sans Semibold" panose="020B0706030804020204" pitchFamily="34" charset="0"/>
              </a:rPr>
              <a:t>Programas en Modalidad Online</a:t>
            </a:r>
          </a:p>
        </p:txBody>
      </p:sp>
      <p:sp>
        <p:nvSpPr>
          <p:cNvPr id="5" name="CuadroTexto 4">
            <a:extLst>
              <a:ext uri="{FF2B5EF4-FFF2-40B4-BE49-F238E27FC236}">
                <a16:creationId xmlns:a16="http://schemas.microsoft.com/office/drawing/2014/main" id="{F56E7967-D879-4629-BC07-7590154C5AD9}"/>
              </a:ext>
            </a:extLst>
          </p:cNvPr>
          <p:cNvSpPr txBox="1"/>
          <p:nvPr/>
        </p:nvSpPr>
        <p:spPr>
          <a:xfrm>
            <a:off x="4748212" y="4501502"/>
            <a:ext cx="6372224" cy="674031"/>
          </a:xfrm>
          <a:prstGeom prst="rect">
            <a:avLst/>
          </a:prstGeom>
          <a:noFill/>
        </p:spPr>
        <p:txBody>
          <a:bodyPr wrap="square">
            <a:spAutoFit/>
          </a:bodyPr>
          <a:lstStyle/>
          <a:p>
            <a:pPr marL="114300" lvl="0" algn="just" rtl="0">
              <a:lnSpc>
                <a:spcPct val="90000"/>
              </a:lnSpc>
              <a:spcBef>
                <a:spcPts val="1000"/>
              </a:spcBef>
              <a:spcAft>
                <a:spcPts val="0"/>
              </a:spcAft>
              <a:buSzPts val="1800"/>
            </a:pPr>
            <a:r>
              <a:rPr lang="es-MX" sz="1400" dirty="0">
                <a:latin typeface="+mj-lt"/>
                <a:cs typeface="Gotham Pro Light" panose="02000503030000020004" pitchFamily="50" charset="0"/>
              </a:rPr>
              <a:t>Se imparten a través de sesiones de video conferencia, por lo que predomina el formato sincrónico, también cuentan con un ambiente virtual como apoyo.</a:t>
            </a:r>
            <a:endParaRPr lang="es-MX" dirty="0">
              <a:latin typeface="+mj-lt"/>
              <a:cs typeface="Gotham Pro Light" panose="02000503030000020004" pitchFamily="50" charset="0"/>
            </a:endParaRPr>
          </a:p>
        </p:txBody>
      </p:sp>
      <p:sp>
        <p:nvSpPr>
          <p:cNvPr id="12" name="CuadroTexto 11">
            <a:extLst>
              <a:ext uri="{FF2B5EF4-FFF2-40B4-BE49-F238E27FC236}">
                <a16:creationId xmlns:a16="http://schemas.microsoft.com/office/drawing/2014/main" id="{5CA3C150-06C5-48C0-B0B3-AD40E95D2496}"/>
              </a:ext>
            </a:extLst>
          </p:cNvPr>
          <p:cNvSpPr txBox="1"/>
          <p:nvPr/>
        </p:nvSpPr>
        <p:spPr>
          <a:xfrm>
            <a:off x="4748212" y="163316"/>
            <a:ext cx="6372224" cy="1512209"/>
          </a:xfrm>
          <a:prstGeom prst="rect">
            <a:avLst/>
          </a:prstGeom>
          <a:noFill/>
        </p:spPr>
        <p:txBody>
          <a:bodyPr wrap="square">
            <a:spAutoFit/>
          </a:bodyPr>
          <a:lstStyle/>
          <a:p>
            <a:pPr marL="114300" lvl="0" indent="0" algn="just" rtl="0">
              <a:lnSpc>
                <a:spcPct val="90000"/>
              </a:lnSpc>
              <a:spcBef>
                <a:spcPts val="1000"/>
              </a:spcBef>
              <a:spcAft>
                <a:spcPts val="0"/>
              </a:spcAft>
              <a:buSzPts val="1800"/>
              <a:buNone/>
            </a:pPr>
            <a:r>
              <a:rPr lang="es-MX" sz="1200" dirty="0">
                <a:latin typeface="+mj-lt"/>
                <a:cs typeface="Gotham Pro Light" panose="02000503030000020004" pitchFamily="50" charset="0"/>
              </a:rPr>
              <a:t>Las actividades de aprendizaje se disponen realizan a través de internet conectando a los estudiantes con su grupo de clase y profesor, ya sea a través de actividades en tiempo diferido (estudio asoncrónico), como a través de videoconferencias (sesiones sincrónicas).</a:t>
            </a:r>
          </a:p>
          <a:p>
            <a:pPr marL="114300" lvl="0" algn="just">
              <a:lnSpc>
                <a:spcPct val="90000"/>
              </a:lnSpc>
              <a:spcBef>
                <a:spcPts val="1000"/>
              </a:spcBef>
              <a:buSzPts val="1800"/>
            </a:pPr>
            <a:r>
              <a:rPr lang="es-MX" sz="1200" dirty="0">
                <a:cs typeface="Gotham Pro Light" panose="02000503030000020004" pitchFamily="50" charset="0"/>
              </a:rPr>
              <a:t>Otros términos utilizados para esta modalidad son:</a:t>
            </a:r>
          </a:p>
          <a:p>
            <a:pPr marL="114300" lvl="0" algn="just">
              <a:lnSpc>
                <a:spcPct val="90000"/>
              </a:lnSpc>
              <a:spcBef>
                <a:spcPts val="1000"/>
              </a:spcBef>
              <a:buSzPts val="1800"/>
            </a:pPr>
            <a:r>
              <a:rPr lang="es-MX" sz="1200" dirty="0">
                <a:latin typeface="+mj-lt"/>
                <a:cs typeface="Gotham Pro Light" panose="02000503030000020004" pitchFamily="50" charset="0"/>
              </a:rPr>
              <a:t>Virtual – Digital – Remota – No Presencial - A Distancia </a:t>
            </a:r>
            <a:r>
              <a:rPr lang="es-MX" sz="1200" dirty="0">
                <a:cs typeface="Gotham Pro Light" panose="02000503030000020004" pitchFamily="50" charset="0"/>
              </a:rPr>
              <a:t> (este último más amplio e incluye también la educación por correspondencia y programas via TV).</a:t>
            </a:r>
            <a:endParaRPr lang="es-MX" sz="1200" dirty="0">
              <a:latin typeface="+mj-lt"/>
              <a:cs typeface="Gotham Pro Light" panose="02000503030000020004" pitchFamily="50" charset="0"/>
            </a:endParaRPr>
          </a:p>
        </p:txBody>
      </p:sp>
      <p:sp>
        <p:nvSpPr>
          <p:cNvPr id="15" name="CuadroTexto 14">
            <a:extLst>
              <a:ext uri="{FF2B5EF4-FFF2-40B4-BE49-F238E27FC236}">
                <a16:creationId xmlns:a16="http://schemas.microsoft.com/office/drawing/2014/main" id="{122C5B65-BD21-429F-8609-0A43F25CFDE2}"/>
              </a:ext>
            </a:extLst>
          </p:cNvPr>
          <p:cNvSpPr txBox="1"/>
          <p:nvPr/>
        </p:nvSpPr>
        <p:spPr>
          <a:xfrm>
            <a:off x="4886324" y="1752252"/>
            <a:ext cx="6096000" cy="307777"/>
          </a:xfrm>
          <a:prstGeom prst="rect">
            <a:avLst/>
          </a:prstGeom>
          <a:noFill/>
        </p:spPr>
        <p:txBody>
          <a:bodyPr wrap="square">
            <a:spAutoFit/>
          </a:bodyPr>
          <a:lstStyle/>
          <a:p>
            <a:r>
              <a:rPr lang="es-CL" dirty="0">
                <a:solidFill>
                  <a:srgbClr val="0026FA"/>
                </a:solidFill>
                <a:latin typeface="+mj-lt"/>
                <a:cs typeface="Gotham Pro Medium" panose="02000603030000020004" pitchFamily="2" charset="0"/>
              </a:rPr>
              <a:t>ONLINE</a:t>
            </a:r>
            <a:endParaRPr lang="es-CL" sz="1400" dirty="0">
              <a:solidFill>
                <a:srgbClr val="0026FA"/>
              </a:solidFill>
              <a:latin typeface="+mj-lt"/>
              <a:cs typeface="Gotham Pro Medium" panose="02000603030000020004" pitchFamily="2" charset="0"/>
            </a:endParaRPr>
          </a:p>
        </p:txBody>
      </p:sp>
      <p:sp>
        <p:nvSpPr>
          <p:cNvPr id="17" name="CuadroTexto 16">
            <a:extLst>
              <a:ext uri="{FF2B5EF4-FFF2-40B4-BE49-F238E27FC236}">
                <a16:creationId xmlns:a16="http://schemas.microsoft.com/office/drawing/2014/main" id="{948AC02A-6D4D-47F2-8A82-88C933380DA3}"/>
              </a:ext>
            </a:extLst>
          </p:cNvPr>
          <p:cNvSpPr txBox="1"/>
          <p:nvPr/>
        </p:nvSpPr>
        <p:spPr>
          <a:xfrm>
            <a:off x="4748212" y="2136757"/>
            <a:ext cx="6372224" cy="2031325"/>
          </a:xfrm>
          <a:prstGeom prst="rect">
            <a:avLst/>
          </a:prstGeom>
          <a:noFill/>
        </p:spPr>
        <p:txBody>
          <a:bodyPr wrap="square">
            <a:spAutoFit/>
          </a:bodyPr>
          <a:lstStyle/>
          <a:p>
            <a:pPr marL="114300" lvl="0" algn="just" rtl="0">
              <a:lnSpc>
                <a:spcPct val="90000"/>
              </a:lnSpc>
              <a:spcBef>
                <a:spcPts val="1000"/>
              </a:spcBef>
              <a:spcAft>
                <a:spcPts val="0"/>
              </a:spcAft>
              <a:buSzPts val="1800"/>
            </a:pPr>
            <a:r>
              <a:rPr lang="es-MX" sz="1400" dirty="0">
                <a:latin typeface="+mj-lt"/>
                <a:cs typeface="Gotham Pro Light" panose="02000503030000020004" pitchFamily="50" charset="0"/>
              </a:rPr>
              <a:t>Los participantes pueden acceder a su ambiente virtual en cualquier momento, desde cualquier lugar y las veces que desee, para revisar el material disponible, interactuar con su profesor/a y compañeros/as, y desarrollar las actividades virtuales definidas en la asignatura. Para acompañar este proceso, se cuenta con la guía del/la docente de la asignatura y tutores virtuales de apoyo, además de todo el respaldo de la facultad a la cual pertenece la carrera. En determinados programas es además factible acceder a algunas sesiones presenciales como seminarios y simposios que contribuyen a mejorar la experiencia de aprendizaje. Estas sesiones son de carácter opcional para los estudiantes.</a:t>
            </a:r>
          </a:p>
        </p:txBody>
      </p:sp>
      <p:sp>
        <p:nvSpPr>
          <p:cNvPr id="20" name="CuadroTexto 19">
            <a:extLst>
              <a:ext uri="{FF2B5EF4-FFF2-40B4-BE49-F238E27FC236}">
                <a16:creationId xmlns:a16="http://schemas.microsoft.com/office/drawing/2014/main" id="{B5EFF32F-1A96-40C7-81BB-CC25721AF463}"/>
              </a:ext>
            </a:extLst>
          </p:cNvPr>
          <p:cNvSpPr txBox="1"/>
          <p:nvPr/>
        </p:nvSpPr>
        <p:spPr>
          <a:xfrm>
            <a:off x="4886324" y="4168082"/>
            <a:ext cx="6096000" cy="307777"/>
          </a:xfrm>
          <a:prstGeom prst="rect">
            <a:avLst/>
          </a:prstGeom>
          <a:noFill/>
        </p:spPr>
        <p:txBody>
          <a:bodyPr wrap="square">
            <a:spAutoFit/>
          </a:bodyPr>
          <a:lstStyle/>
          <a:p>
            <a:r>
              <a:rPr lang="es-CL" dirty="0">
                <a:solidFill>
                  <a:srgbClr val="0026FA"/>
                </a:solidFill>
                <a:latin typeface="+mj-lt"/>
                <a:cs typeface="Gotham Pro Medium" panose="02000603030000020004" pitchFamily="2" charset="0"/>
              </a:rPr>
              <a:t>LIVE</a:t>
            </a:r>
            <a:endParaRPr lang="es-CL" sz="1400" dirty="0">
              <a:solidFill>
                <a:srgbClr val="0026FA"/>
              </a:solidFill>
              <a:latin typeface="+mj-lt"/>
              <a:cs typeface="Gotham Pro Medium" panose="02000603030000020004" pitchFamily="2" charset="0"/>
            </a:endParaRPr>
          </a:p>
        </p:txBody>
      </p:sp>
      <p:sp>
        <p:nvSpPr>
          <p:cNvPr id="2" name="CuadroTexto 1">
            <a:extLst>
              <a:ext uri="{FF2B5EF4-FFF2-40B4-BE49-F238E27FC236}">
                <a16:creationId xmlns:a16="http://schemas.microsoft.com/office/drawing/2014/main" id="{A8346923-B214-4919-5E5C-3ACF9F6A57C1}"/>
              </a:ext>
            </a:extLst>
          </p:cNvPr>
          <p:cNvSpPr txBox="1"/>
          <p:nvPr/>
        </p:nvSpPr>
        <p:spPr>
          <a:xfrm>
            <a:off x="4886324" y="5202734"/>
            <a:ext cx="6096000" cy="307777"/>
          </a:xfrm>
          <a:prstGeom prst="rect">
            <a:avLst/>
          </a:prstGeom>
          <a:noFill/>
        </p:spPr>
        <p:txBody>
          <a:bodyPr wrap="square">
            <a:spAutoFit/>
          </a:bodyPr>
          <a:lstStyle/>
          <a:p>
            <a:r>
              <a:rPr lang="es-CL" sz="1400" dirty="0">
                <a:solidFill>
                  <a:srgbClr val="0026FA"/>
                </a:solidFill>
                <a:latin typeface="+mj-lt"/>
                <a:cs typeface="Gotham Pro Medium" panose="02000603030000020004" pitchFamily="2" charset="0"/>
              </a:rPr>
              <a:t>HÍBRIDO</a:t>
            </a:r>
          </a:p>
        </p:txBody>
      </p:sp>
      <p:sp>
        <p:nvSpPr>
          <p:cNvPr id="4" name="CuadroTexto 3">
            <a:extLst>
              <a:ext uri="{FF2B5EF4-FFF2-40B4-BE49-F238E27FC236}">
                <a16:creationId xmlns:a16="http://schemas.microsoft.com/office/drawing/2014/main" id="{84EA51D6-2276-02AA-6255-30FCC9B06F21}"/>
              </a:ext>
            </a:extLst>
          </p:cNvPr>
          <p:cNvSpPr txBox="1"/>
          <p:nvPr/>
        </p:nvSpPr>
        <p:spPr>
          <a:xfrm>
            <a:off x="4886324" y="5537712"/>
            <a:ext cx="6372224" cy="738664"/>
          </a:xfrm>
          <a:prstGeom prst="rect">
            <a:avLst/>
          </a:prstGeom>
          <a:noFill/>
        </p:spPr>
        <p:txBody>
          <a:bodyPr wrap="square">
            <a:spAutoFit/>
          </a:bodyPr>
          <a:lstStyle/>
          <a:p>
            <a:pPr algn="just"/>
            <a:r>
              <a:rPr lang="es-CL" dirty="0">
                <a:latin typeface="+mn-lt"/>
                <a:cs typeface="Gotham Pro Light" panose="02000503030000020004" pitchFamily="50" charset="0"/>
              </a:rPr>
              <a:t>S</a:t>
            </a:r>
            <a:r>
              <a:rPr lang="es-CL" sz="1400" dirty="0">
                <a:latin typeface="+mn-lt"/>
                <a:cs typeface="Gotham Pro Light" panose="02000503030000020004" pitchFamily="50" charset="0"/>
              </a:rPr>
              <a:t>e imparten a través de sesiones de clases presenciales y video conferencia simultáneamente, por lo que predomina el formato sincrónico, también cuentan con un ambiente virtual como apoyo.</a:t>
            </a:r>
          </a:p>
        </p:txBody>
      </p:sp>
    </p:spTree>
    <p:extLst>
      <p:ext uri="{BB962C8B-B14F-4D97-AF65-F5344CB8AC3E}">
        <p14:creationId xmlns:p14="http://schemas.microsoft.com/office/powerpoint/2010/main" val="1000553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19E71A-537A-42AE-98BD-E9DA9A9E2A9D}"/>
              </a:ext>
            </a:extLst>
          </p:cNvPr>
          <p:cNvSpPr txBox="1"/>
          <p:nvPr/>
        </p:nvSpPr>
        <p:spPr>
          <a:xfrm>
            <a:off x="533138" y="2833369"/>
            <a:ext cx="2662989" cy="707886"/>
          </a:xfrm>
          <a:prstGeom prst="rect">
            <a:avLst/>
          </a:prstGeom>
          <a:noFill/>
        </p:spPr>
        <p:txBody>
          <a:bodyPr wrap="square" rtlCol="0">
            <a:spAutoFit/>
          </a:bodyPr>
          <a:lstStyle/>
          <a:p>
            <a:r>
              <a:rPr lang="es-CL" sz="2000" b="1" dirty="0">
                <a:solidFill>
                  <a:srgbClr val="1844F5"/>
                </a:solidFill>
                <a:latin typeface="+mn-lt"/>
                <a:ea typeface="Open Sans Semibold" panose="020B0706030804020204" pitchFamily="34" charset="0"/>
                <a:cs typeface="Open Sans Semibold" panose="020B0706030804020204" pitchFamily="34" charset="0"/>
              </a:rPr>
              <a:t>MODALIDADES DE LAS ASIGNATURAS</a:t>
            </a:r>
          </a:p>
        </p:txBody>
      </p:sp>
      <p:sp>
        <p:nvSpPr>
          <p:cNvPr id="3" name="CuadroTexto 2">
            <a:extLst>
              <a:ext uri="{FF2B5EF4-FFF2-40B4-BE49-F238E27FC236}">
                <a16:creationId xmlns:a16="http://schemas.microsoft.com/office/drawing/2014/main" id="{7D837EE9-8C8D-4EE1-A555-7AB7D4915315}"/>
              </a:ext>
            </a:extLst>
          </p:cNvPr>
          <p:cNvSpPr txBox="1"/>
          <p:nvPr/>
        </p:nvSpPr>
        <p:spPr>
          <a:xfrm>
            <a:off x="6007692" y="600462"/>
            <a:ext cx="5896600" cy="1169551"/>
          </a:xfrm>
          <a:prstGeom prst="rect">
            <a:avLst/>
          </a:prstGeom>
          <a:solidFill>
            <a:srgbClr val="FF5200">
              <a:alpha val="15000"/>
            </a:srgbClr>
          </a:solidFill>
        </p:spPr>
        <p:txBody>
          <a:bodyPr wrap="square" rtlCol="0">
            <a:spAutoFit/>
          </a:bodyPr>
          <a:lstStyle/>
          <a:p>
            <a:r>
              <a:rPr lang="es-CL" dirty="0">
                <a:latin typeface="+mn-lt"/>
                <a:cs typeface="Gotham Pro Light" panose="02000503030000020004" pitchFamily="50" charset="0"/>
              </a:rPr>
              <a:t>La interacción entre el docente y los estudiantes durante el proceso de enseñanza y aprendizaje se realiza en un lugar físico determinado por la institución (salas de clases, laboratorios, campos clínicos, etc.). Todas las asignaturas o cursos cuentan con un ambiente virtual de apoyo para el trabajo autónomo del estudiante.</a:t>
            </a:r>
          </a:p>
        </p:txBody>
      </p:sp>
      <p:sp>
        <p:nvSpPr>
          <p:cNvPr id="4" name="CuadroTexto 3">
            <a:extLst>
              <a:ext uri="{FF2B5EF4-FFF2-40B4-BE49-F238E27FC236}">
                <a16:creationId xmlns:a16="http://schemas.microsoft.com/office/drawing/2014/main" id="{0ED9C01D-ABD1-4F38-8477-0832AEFA2EF4}"/>
              </a:ext>
            </a:extLst>
          </p:cNvPr>
          <p:cNvSpPr txBox="1"/>
          <p:nvPr/>
        </p:nvSpPr>
        <p:spPr>
          <a:xfrm>
            <a:off x="6007692" y="2283631"/>
            <a:ext cx="5896600" cy="1815882"/>
          </a:xfrm>
          <a:prstGeom prst="rect">
            <a:avLst/>
          </a:prstGeom>
          <a:solidFill>
            <a:srgbClr val="FF5200">
              <a:alpha val="15000"/>
            </a:srgbClr>
          </a:solidFill>
        </p:spPr>
        <p:txBody>
          <a:bodyPr wrap="square" rtlCol="0">
            <a:spAutoFit/>
          </a:bodyPr>
          <a:lstStyle/>
          <a:p>
            <a:r>
              <a:rPr lang="es-CL" dirty="0">
                <a:latin typeface="+mn-lt"/>
                <a:cs typeface="Gotham Pro Light" panose="02000503030000020004" pitchFamily="50" charset="0"/>
              </a:rPr>
              <a:t>La interacción entre el docente y los grupos de estudiantes se realiza en una sala de clases que cuenta con sistema de transmisión en vivo que permite a los estudiantes elegir participar en sus clases en las dependencias físicas o seguir las sesiones en tiempo real a través de internet. Esta modalidad está restringida a la disponibilidad de salas disponibles y su capacidad de estudiantes. Los docentes deben impartir estas asignaturas de manera presencial. Este tipo de asignaturas se definen de acuerdo con un criterio pertinente a cada disciplina.</a:t>
            </a:r>
          </a:p>
        </p:txBody>
      </p:sp>
      <p:sp>
        <p:nvSpPr>
          <p:cNvPr id="5" name="CuadroTexto 4">
            <a:extLst>
              <a:ext uri="{FF2B5EF4-FFF2-40B4-BE49-F238E27FC236}">
                <a16:creationId xmlns:a16="http://schemas.microsoft.com/office/drawing/2014/main" id="{639F5C19-FA9F-4C33-A083-6D254FDB1F45}"/>
              </a:ext>
            </a:extLst>
          </p:cNvPr>
          <p:cNvSpPr txBox="1"/>
          <p:nvPr/>
        </p:nvSpPr>
        <p:spPr>
          <a:xfrm>
            <a:off x="6007693" y="4431565"/>
            <a:ext cx="5896599" cy="1815882"/>
          </a:xfrm>
          <a:prstGeom prst="rect">
            <a:avLst/>
          </a:prstGeom>
          <a:solidFill>
            <a:srgbClr val="FF5200">
              <a:alpha val="15000"/>
            </a:srgbClr>
          </a:solidFill>
        </p:spPr>
        <p:txBody>
          <a:bodyPr wrap="square" rtlCol="0">
            <a:spAutoFit/>
          </a:bodyPr>
          <a:lstStyle/>
          <a:p>
            <a:r>
              <a:rPr lang="es-CL" dirty="0">
                <a:latin typeface="+mn-lt"/>
                <a:cs typeface="Gotham Pro Light" panose="02000503030000020004" pitchFamily="50" charset="0"/>
              </a:rPr>
              <a:t>Es aquella que ha sido diseñada metodológicamente para ser impartida de forma mixta, es decir combinando la enseñanza online y la presencial, donde los recursos pedagógicos y tecnológicos dispuestos para el proceso formativo tienen como objetivo desarrollar el aprendizaje activo y autónomo. De igual forma, se estructura el desarrollo de este tipo de asignatura como un proceso que interrelaciona los recursos, actividades y estrategias didácticas entre las clases presenciales y las no presenciales, así como las actividades sincrónicas y asincrónicas. </a:t>
            </a:r>
          </a:p>
        </p:txBody>
      </p:sp>
      <p:sp>
        <p:nvSpPr>
          <p:cNvPr id="9" name="CuadroTexto 8">
            <a:extLst>
              <a:ext uri="{FF2B5EF4-FFF2-40B4-BE49-F238E27FC236}">
                <a16:creationId xmlns:a16="http://schemas.microsoft.com/office/drawing/2014/main" id="{1E55A172-DF65-4D59-B15B-69626DC19AE9}"/>
              </a:ext>
            </a:extLst>
          </p:cNvPr>
          <p:cNvSpPr txBox="1"/>
          <p:nvPr/>
        </p:nvSpPr>
        <p:spPr>
          <a:xfrm>
            <a:off x="4189773" y="954405"/>
            <a:ext cx="1123386" cy="461665"/>
          </a:xfrm>
          <a:prstGeom prst="rect">
            <a:avLst/>
          </a:prstGeom>
          <a:noFill/>
        </p:spPr>
        <p:txBody>
          <a:bodyPr wrap="square" rtlCol="0">
            <a:spAutoFit/>
          </a:bodyPr>
          <a:lstStyle/>
          <a:p>
            <a:pPr algn="ctr"/>
            <a:r>
              <a:rPr lang="es-CL" sz="1200" b="1" dirty="0">
                <a:solidFill>
                  <a:srgbClr val="FF5200"/>
                </a:solidFill>
                <a:latin typeface="+mn-lt"/>
                <a:cs typeface="Gotham Pro Light" panose="02000503030000020004" pitchFamily="50" charset="0"/>
              </a:rPr>
              <a:t>Presencial Tradicional</a:t>
            </a:r>
          </a:p>
        </p:txBody>
      </p:sp>
      <p:sp>
        <p:nvSpPr>
          <p:cNvPr id="10" name="CuadroTexto 9">
            <a:extLst>
              <a:ext uri="{FF2B5EF4-FFF2-40B4-BE49-F238E27FC236}">
                <a16:creationId xmlns:a16="http://schemas.microsoft.com/office/drawing/2014/main" id="{DE53968E-62CD-477F-A491-6C24E07F99A2}"/>
              </a:ext>
            </a:extLst>
          </p:cNvPr>
          <p:cNvSpPr txBox="1"/>
          <p:nvPr/>
        </p:nvSpPr>
        <p:spPr>
          <a:xfrm>
            <a:off x="4014273" y="2956560"/>
            <a:ext cx="1415584" cy="461665"/>
          </a:xfrm>
          <a:prstGeom prst="rect">
            <a:avLst/>
          </a:prstGeom>
          <a:noFill/>
        </p:spPr>
        <p:txBody>
          <a:bodyPr wrap="square" rtlCol="0">
            <a:spAutoFit/>
          </a:bodyPr>
          <a:lstStyle/>
          <a:p>
            <a:pPr algn="ctr"/>
            <a:r>
              <a:rPr lang="es-CL" sz="1200" b="1" dirty="0">
                <a:solidFill>
                  <a:srgbClr val="FF5200"/>
                </a:solidFill>
                <a:latin typeface="+mn-lt"/>
                <a:cs typeface="Gotham Pro Light" panose="02000503030000020004" pitchFamily="50" charset="0"/>
              </a:rPr>
              <a:t>Presencial en en Sala Híbrida</a:t>
            </a:r>
          </a:p>
        </p:txBody>
      </p:sp>
      <p:sp>
        <p:nvSpPr>
          <p:cNvPr id="11" name="CuadroTexto 10">
            <a:extLst>
              <a:ext uri="{FF2B5EF4-FFF2-40B4-BE49-F238E27FC236}">
                <a16:creationId xmlns:a16="http://schemas.microsoft.com/office/drawing/2014/main" id="{383AA4EC-5B26-4E91-BB08-B4CA23728EFD}"/>
              </a:ext>
            </a:extLst>
          </p:cNvPr>
          <p:cNvSpPr txBox="1"/>
          <p:nvPr/>
        </p:nvSpPr>
        <p:spPr>
          <a:xfrm>
            <a:off x="4043673" y="5191249"/>
            <a:ext cx="1380506" cy="276999"/>
          </a:xfrm>
          <a:prstGeom prst="rect">
            <a:avLst/>
          </a:prstGeom>
          <a:noFill/>
        </p:spPr>
        <p:txBody>
          <a:bodyPr wrap="square" rtlCol="0">
            <a:spAutoFit/>
          </a:bodyPr>
          <a:lstStyle/>
          <a:p>
            <a:pPr algn="ctr"/>
            <a:r>
              <a:rPr lang="es-CL" sz="1200" b="1" dirty="0">
                <a:solidFill>
                  <a:srgbClr val="FF5200"/>
                </a:solidFill>
                <a:latin typeface="+mn-lt"/>
                <a:cs typeface="Gotham Pro Light" panose="02000503030000020004" pitchFamily="50" charset="0"/>
              </a:rPr>
              <a:t>Semipresencial</a:t>
            </a:r>
          </a:p>
        </p:txBody>
      </p:sp>
      <p:sp>
        <p:nvSpPr>
          <p:cNvPr id="15" name="Rectángulo 14">
            <a:extLst>
              <a:ext uri="{FF2B5EF4-FFF2-40B4-BE49-F238E27FC236}">
                <a16:creationId xmlns:a16="http://schemas.microsoft.com/office/drawing/2014/main" id="{BCB4AA33-3EB0-486B-8900-A49FDA52D552}"/>
              </a:ext>
            </a:extLst>
          </p:cNvPr>
          <p:cNvSpPr/>
          <p:nvPr/>
        </p:nvSpPr>
        <p:spPr>
          <a:xfrm>
            <a:off x="4043673" y="929801"/>
            <a:ext cx="1415585" cy="521875"/>
          </a:xfrm>
          <a:prstGeom prst="rect">
            <a:avLst/>
          </a:prstGeom>
          <a:noFill/>
          <a:ln w="12700">
            <a:solidFill>
              <a:srgbClr val="FF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a:solidFill>
                <a:srgbClr val="FF5200"/>
              </a:solidFill>
            </a:endParaRPr>
          </a:p>
        </p:txBody>
      </p:sp>
      <p:sp>
        <p:nvSpPr>
          <p:cNvPr id="16" name="Rectángulo 15">
            <a:extLst>
              <a:ext uri="{FF2B5EF4-FFF2-40B4-BE49-F238E27FC236}">
                <a16:creationId xmlns:a16="http://schemas.microsoft.com/office/drawing/2014/main" id="{EF3401AF-F103-4F5C-840B-93E8ECAC3ED3}"/>
              </a:ext>
            </a:extLst>
          </p:cNvPr>
          <p:cNvSpPr/>
          <p:nvPr/>
        </p:nvSpPr>
        <p:spPr>
          <a:xfrm>
            <a:off x="4043673" y="2930635"/>
            <a:ext cx="1415584" cy="521875"/>
          </a:xfrm>
          <a:prstGeom prst="rect">
            <a:avLst/>
          </a:prstGeom>
          <a:noFill/>
          <a:ln w="12700">
            <a:solidFill>
              <a:srgbClr val="FF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a:solidFill>
                <a:srgbClr val="FF5200"/>
              </a:solidFill>
            </a:endParaRPr>
          </a:p>
        </p:txBody>
      </p:sp>
      <p:sp>
        <p:nvSpPr>
          <p:cNvPr id="17" name="Rectángulo 16">
            <a:extLst>
              <a:ext uri="{FF2B5EF4-FFF2-40B4-BE49-F238E27FC236}">
                <a16:creationId xmlns:a16="http://schemas.microsoft.com/office/drawing/2014/main" id="{529C5C14-319B-44F0-82A4-FD4E2DF65ABE}"/>
              </a:ext>
            </a:extLst>
          </p:cNvPr>
          <p:cNvSpPr/>
          <p:nvPr/>
        </p:nvSpPr>
        <p:spPr>
          <a:xfrm>
            <a:off x="4043673" y="5075212"/>
            <a:ext cx="1415584" cy="521875"/>
          </a:xfrm>
          <a:prstGeom prst="rect">
            <a:avLst/>
          </a:prstGeom>
          <a:noFill/>
          <a:ln w="12700">
            <a:solidFill>
              <a:srgbClr val="FF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a:solidFill>
                <a:srgbClr val="FF5200"/>
              </a:solidFill>
            </a:endParaRPr>
          </a:p>
        </p:txBody>
      </p:sp>
      <p:cxnSp>
        <p:nvCxnSpPr>
          <p:cNvPr id="22" name="Conector recto 21">
            <a:extLst>
              <a:ext uri="{FF2B5EF4-FFF2-40B4-BE49-F238E27FC236}">
                <a16:creationId xmlns:a16="http://schemas.microsoft.com/office/drawing/2014/main" id="{53FE6160-E9AF-479A-AD6C-8E63943CEF49}"/>
              </a:ext>
            </a:extLst>
          </p:cNvPr>
          <p:cNvCxnSpPr>
            <a:stCxn id="17" idx="3"/>
            <a:endCxn id="5" idx="1"/>
          </p:cNvCxnSpPr>
          <p:nvPr/>
        </p:nvCxnSpPr>
        <p:spPr>
          <a:xfrm>
            <a:off x="5459257" y="5336150"/>
            <a:ext cx="548436" cy="3356"/>
          </a:xfrm>
          <a:prstGeom prst="line">
            <a:avLst/>
          </a:prstGeom>
          <a:ln w="12700">
            <a:solidFill>
              <a:srgbClr val="FF5200"/>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2A91EF12-42C6-43CD-9543-BA381E65D54C}"/>
              </a:ext>
            </a:extLst>
          </p:cNvPr>
          <p:cNvCxnSpPr>
            <a:stCxn id="16" idx="3"/>
            <a:endCxn id="4" idx="1"/>
          </p:cNvCxnSpPr>
          <p:nvPr/>
        </p:nvCxnSpPr>
        <p:spPr>
          <a:xfrm flipV="1">
            <a:off x="5459257" y="3191572"/>
            <a:ext cx="548435" cy="1"/>
          </a:xfrm>
          <a:prstGeom prst="line">
            <a:avLst/>
          </a:prstGeom>
          <a:ln w="12700">
            <a:solidFill>
              <a:srgbClr val="FF5200"/>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03CD4889-93D3-405B-BCF5-AE9F5254B0EB}"/>
              </a:ext>
            </a:extLst>
          </p:cNvPr>
          <p:cNvCxnSpPr>
            <a:stCxn id="15" idx="3"/>
            <a:endCxn id="3" idx="1"/>
          </p:cNvCxnSpPr>
          <p:nvPr/>
        </p:nvCxnSpPr>
        <p:spPr>
          <a:xfrm flipV="1">
            <a:off x="5459258" y="1185238"/>
            <a:ext cx="548434" cy="5501"/>
          </a:xfrm>
          <a:prstGeom prst="line">
            <a:avLst/>
          </a:prstGeom>
          <a:ln w="12700">
            <a:solidFill>
              <a:srgbClr val="FF5200"/>
            </a:solidFill>
          </a:ln>
        </p:spPr>
        <p:style>
          <a:lnRef idx="1">
            <a:schemeClr val="accent1"/>
          </a:lnRef>
          <a:fillRef idx="0">
            <a:schemeClr val="accent1"/>
          </a:fillRef>
          <a:effectRef idx="0">
            <a:schemeClr val="accent1"/>
          </a:effectRef>
          <a:fontRef idx="minor">
            <a:schemeClr val="tx1"/>
          </a:fontRef>
        </p:style>
      </p:cxnSp>
      <p:cxnSp>
        <p:nvCxnSpPr>
          <p:cNvPr id="30" name="Conector: angular 29">
            <a:extLst>
              <a:ext uri="{FF2B5EF4-FFF2-40B4-BE49-F238E27FC236}">
                <a16:creationId xmlns:a16="http://schemas.microsoft.com/office/drawing/2014/main" id="{E0FF3950-52E4-4293-BBF3-180B5F48646C}"/>
              </a:ext>
            </a:extLst>
          </p:cNvPr>
          <p:cNvCxnSpPr>
            <a:stCxn id="2" idx="3"/>
            <a:endCxn id="15" idx="1"/>
          </p:cNvCxnSpPr>
          <p:nvPr/>
        </p:nvCxnSpPr>
        <p:spPr>
          <a:xfrm flipV="1">
            <a:off x="3196127" y="1190739"/>
            <a:ext cx="847546" cy="1996573"/>
          </a:xfrm>
          <a:prstGeom prst="bentConnector3">
            <a:avLst/>
          </a:prstGeom>
          <a:ln w="12700">
            <a:solidFill>
              <a:srgbClr val="FF5200"/>
            </a:solidFill>
          </a:ln>
        </p:spPr>
        <p:style>
          <a:lnRef idx="1">
            <a:schemeClr val="accent1"/>
          </a:lnRef>
          <a:fillRef idx="0">
            <a:schemeClr val="accent1"/>
          </a:fillRef>
          <a:effectRef idx="0">
            <a:schemeClr val="accent1"/>
          </a:effectRef>
          <a:fontRef idx="minor">
            <a:schemeClr val="tx1"/>
          </a:fontRef>
        </p:style>
      </p:cxnSp>
      <p:cxnSp>
        <p:nvCxnSpPr>
          <p:cNvPr id="32" name="Conector: angular 31">
            <a:extLst>
              <a:ext uri="{FF2B5EF4-FFF2-40B4-BE49-F238E27FC236}">
                <a16:creationId xmlns:a16="http://schemas.microsoft.com/office/drawing/2014/main" id="{FFD2C0E8-6BCE-4EA6-B1E2-A3E49D94D7BD}"/>
              </a:ext>
            </a:extLst>
          </p:cNvPr>
          <p:cNvCxnSpPr>
            <a:stCxn id="2" idx="3"/>
            <a:endCxn id="11" idx="1"/>
          </p:cNvCxnSpPr>
          <p:nvPr/>
        </p:nvCxnSpPr>
        <p:spPr>
          <a:xfrm>
            <a:off x="3196127" y="3187312"/>
            <a:ext cx="847546" cy="2142437"/>
          </a:xfrm>
          <a:prstGeom prst="bentConnector3">
            <a:avLst/>
          </a:prstGeom>
          <a:ln w="12700">
            <a:solidFill>
              <a:srgbClr val="FF5200"/>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F163EF33-B2CA-4CE2-BFA9-A025BFA8643D}"/>
              </a:ext>
            </a:extLst>
          </p:cNvPr>
          <p:cNvCxnSpPr>
            <a:cxnSpLocks/>
            <a:stCxn id="2" idx="3"/>
            <a:endCxn id="16" idx="1"/>
          </p:cNvCxnSpPr>
          <p:nvPr/>
        </p:nvCxnSpPr>
        <p:spPr>
          <a:xfrm>
            <a:off x="3196127" y="3187312"/>
            <a:ext cx="847546" cy="4261"/>
          </a:xfrm>
          <a:prstGeom prst="line">
            <a:avLst/>
          </a:prstGeom>
          <a:ln w="12700">
            <a:solidFill>
              <a:srgbClr val="FF5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063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9AEF94E-A2A7-4C3C-8974-A0716B4FB1D9}"/>
              </a:ext>
            </a:extLst>
          </p:cNvPr>
          <p:cNvSpPr txBox="1"/>
          <p:nvPr/>
        </p:nvSpPr>
        <p:spPr>
          <a:xfrm>
            <a:off x="6007691" y="723165"/>
            <a:ext cx="5896599" cy="954107"/>
          </a:xfrm>
          <a:prstGeom prst="rect">
            <a:avLst/>
          </a:prstGeom>
          <a:solidFill>
            <a:srgbClr val="FF5200">
              <a:alpha val="15000"/>
            </a:srgbClr>
          </a:solidFill>
        </p:spPr>
        <p:txBody>
          <a:bodyPr wrap="square" rtlCol="0">
            <a:spAutoFit/>
          </a:bodyPr>
          <a:lstStyle/>
          <a:p>
            <a:r>
              <a:rPr lang="es-CL" dirty="0">
                <a:latin typeface="+mn-lt"/>
                <a:cs typeface="Gotham Pro Light" panose="02000503030000020004" pitchFamily="50" charset="0"/>
              </a:rPr>
              <a:t>La interacción entre el docente y los estudiantes se realiza en el mismo tiempo a través del sistema de videoconferencia MS </a:t>
            </a:r>
            <a:r>
              <a:rPr lang="es-CL" dirty="0" err="1">
                <a:latin typeface="+mn-lt"/>
                <a:cs typeface="Gotham Pro Light" panose="02000503030000020004" pitchFamily="50" charset="0"/>
              </a:rPr>
              <a:t>Teams</a:t>
            </a:r>
            <a:r>
              <a:rPr lang="es-CL" dirty="0">
                <a:latin typeface="+mn-lt"/>
                <a:cs typeface="Gotham Pro Light" panose="02000503030000020004" pitchFamily="50" charset="0"/>
              </a:rPr>
              <a:t>. Todas las asignaturas cuentan con un ambiente digital para apoyar el aprendizaje de los estudiantes.</a:t>
            </a:r>
          </a:p>
        </p:txBody>
      </p:sp>
      <p:sp>
        <p:nvSpPr>
          <p:cNvPr id="3" name="CuadroTexto 2">
            <a:extLst>
              <a:ext uri="{FF2B5EF4-FFF2-40B4-BE49-F238E27FC236}">
                <a16:creationId xmlns:a16="http://schemas.microsoft.com/office/drawing/2014/main" id="{F5AAE3C2-4DB7-4B35-9139-1DAE1B27D949}"/>
              </a:ext>
            </a:extLst>
          </p:cNvPr>
          <p:cNvSpPr txBox="1"/>
          <p:nvPr/>
        </p:nvSpPr>
        <p:spPr>
          <a:xfrm>
            <a:off x="6007690" y="2278664"/>
            <a:ext cx="5896599" cy="1815882"/>
          </a:xfrm>
          <a:prstGeom prst="rect">
            <a:avLst/>
          </a:prstGeom>
          <a:solidFill>
            <a:srgbClr val="FF5200">
              <a:alpha val="15000"/>
            </a:srgbClr>
          </a:solidFill>
        </p:spPr>
        <p:txBody>
          <a:bodyPr wrap="square" rtlCol="0">
            <a:spAutoFit/>
          </a:bodyPr>
          <a:lstStyle/>
          <a:p>
            <a:r>
              <a:rPr lang="es-CL" dirty="0">
                <a:latin typeface="+mn-lt"/>
                <a:cs typeface="Gotham Pro Light" panose="02000503030000020004" pitchFamily="50" charset="0"/>
              </a:rPr>
              <a:t>La interacción entre el docente y los estudiantes durante el proceso de enseñanza y aprendizaje se realiza en diferentes tiempos, las actividades se desarrollan en un ambiente digital especialmente diseñado para el logro de  los resultados de aprendizaje, mediante recursos y actividades pedagógicas. Este tipo de asignaturas entrega flexibilidad y autonomía a los estudiantes para organizar su tiempo, al tener disponible en todo momento los recursos y actividades de aprendizaje.</a:t>
            </a:r>
          </a:p>
        </p:txBody>
      </p:sp>
      <p:sp>
        <p:nvSpPr>
          <p:cNvPr id="4" name="CuadroTexto 3">
            <a:extLst>
              <a:ext uri="{FF2B5EF4-FFF2-40B4-BE49-F238E27FC236}">
                <a16:creationId xmlns:a16="http://schemas.microsoft.com/office/drawing/2014/main" id="{76854CFC-1470-45CE-AA7C-FE47437D3108}"/>
              </a:ext>
            </a:extLst>
          </p:cNvPr>
          <p:cNvSpPr txBox="1"/>
          <p:nvPr/>
        </p:nvSpPr>
        <p:spPr>
          <a:xfrm>
            <a:off x="5946758" y="4361214"/>
            <a:ext cx="5896599" cy="2031325"/>
          </a:xfrm>
          <a:prstGeom prst="rect">
            <a:avLst/>
          </a:prstGeom>
          <a:solidFill>
            <a:srgbClr val="FF5200">
              <a:alpha val="15000"/>
            </a:srgbClr>
          </a:solidFill>
        </p:spPr>
        <p:txBody>
          <a:bodyPr wrap="square" rtlCol="0">
            <a:spAutoFit/>
          </a:bodyPr>
          <a:lstStyle/>
          <a:p>
            <a:r>
              <a:rPr lang="es-CL" dirty="0">
                <a:latin typeface="+mn-lt"/>
                <a:cs typeface="Gotham Pro Light" panose="02000503030000020004" pitchFamily="50" charset="0"/>
              </a:rPr>
              <a:t>La interacción entre los estudiantes y los recursos educativos se realiza a través de un ambiente digital, donde no existe la participación directa de un docente, eventualmente podría estar la figura de un tutor. Tiene énfasis en la actividad autónoma del estudiante, la flexibilidad para organizar sus tiempos de estudio, al tener </a:t>
            </a:r>
            <a:r>
              <a:rPr lang="es-CL" dirty="0" err="1">
                <a:latin typeface="+mn-lt"/>
                <a:cs typeface="Gotham Pro Light" panose="02000503030000020004" pitchFamily="50" charset="0"/>
              </a:rPr>
              <a:t>disponibilizados</a:t>
            </a:r>
            <a:r>
              <a:rPr lang="es-CL" dirty="0">
                <a:latin typeface="+mn-lt"/>
                <a:cs typeface="Gotham Pro Light" panose="02000503030000020004" pitchFamily="50" charset="0"/>
              </a:rPr>
              <a:t> los recursos y actividad pedagógica durante todo momento y permite el avance de los logros de aprendizaje a su propio ritmo. Algunos ejemplos de plataformas que imparten MOOC con cursos de este tipo son: </a:t>
            </a:r>
            <a:r>
              <a:rPr lang="es-CL" dirty="0" err="1">
                <a:latin typeface="+mn-lt"/>
                <a:cs typeface="Gotham Pro Light" panose="02000503030000020004" pitchFamily="50" charset="0"/>
              </a:rPr>
              <a:t>edX</a:t>
            </a:r>
            <a:r>
              <a:rPr lang="es-CL" dirty="0">
                <a:latin typeface="+mn-lt"/>
                <a:cs typeface="Gotham Pro Light" panose="02000503030000020004" pitchFamily="50" charset="0"/>
              </a:rPr>
              <a:t>, </a:t>
            </a:r>
            <a:r>
              <a:rPr lang="es-CL" dirty="0" err="1">
                <a:latin typeface="+mn-lt"/>
                <a:cs typeface="Gotham Pro Light" panose="02000503030000020004" pitchFamily="50" charset="0"/>
              </a:rPr>
              <a:t>Miriadax</a:t>
            </a:r>
            <a:r>
              <a:rPr lang="es-CL" dirty="0">
                <a:latin typeface="+mn-lt"/>
                <a:cs typeface="Gotham Pro Light" panose="02000503030000020004" pitchFamily="50" charset="0"/>
              </a:rPr>
              <a:t>, Coursera, academia Microsoft, entre otros.</a:t>
            </a:r>
          </a:p>
        </p:txBody>
      </p:sp>
      <p:sp>
        <p:nvSpPr>
          <p:cNvPr id="11" name="CuadroTexto 10">
            <a:extLst>
              <a:ext uri="{FF2B5EF4-FFF2-40B4-BE49-F238E27FC236}">
                <a16:creationId xmlns:a16="http://schemas.microsoft.com/office/drawing/2014/main" id="{1C1CC05B-8B54-4BFC-82AE-9B89B1B040D9}"/>
              </a:ext>
            </a:extLst>
          </p:cNvPr>
          <p:cNvSpPr txBox="1"/>
          <p:nvPr/>
        </p:nvSpPr>
        <p:spPr>
          <a:xfrm>
            <a:off x="533138" y="2833369"/>
            <a:ext cx="2662989" cy="707886"/>
          </a:xfrm>
          <a:prstGeom prst="rect">
            <a:avLst/>
          </a:prstGeom>
          <a:noFill/>
        </p:spPr>
        <p:txBody>
          <a:bodyPr wrap="square" rtlCol="0">
            <a:spAutoFit/>
          </a:bodyPr>
          <a:lstStyle/>
          <a:p>
            <a:r>
              <a:rPr lang="es-CL" sz="2000" b="1" dirty="0">
                <a:solidFill>
                  <a:srgbClr val="1844F5"/>
                </a:solidFill>
                <a:latin typeface="+mn-lt"/>
                <a:ea typeface="Open Sans Semibold" panose="020B0706030804020204" pitchFamily="34" charset="0"/>
                <a:cs typeface="Open Sans Semibold" panose="020B0706030804020204" pitchFamily="34" charset="0"/>
              </a:rPr>
              <a:t>MODALIDADES DE LAS ASIGNATURAS</a:t>
            </a:r>
          </a:p>
        </p:txBody>
      </p:sp>
      <p:sp>
        <p:nvSpPr>
          <p:cNvPr id="15" name="Rectángulo 14">
            <a:extLst>
              <a:ext uri="{FF2B5EF4-FFF2-40B4-BE49-F238E27FC236}">
                <a16:creationId xmlns:a16="http://schemas.microsoft.com/office/drawing/2014/main" id="{BE050907-68E7-448D-B3A4-1EE2D8F20B25}"/>
              </a:ext>
            </a:extLst>
          </p:cNvPr>
          <p:cNvSpPr/>
          <p:nvPr/>
        </p:nvSpPr>
        <p:spPr>
          <a:xfrm>
            <a:off x="4043673" y="929801"/>
            <a:ext cx="1568056" cy="521875"/>
          </a:xfrm>
          <a:prstGeom prst="rect">
            <a:avLst/>
          </a:prstGeom>
          <a:noFill/>
          <a:ln w="12700">
            <a:solidFill>
              <a:srgbClr val="FF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rgbClr val="FF5200"/>
                </a:solidFill>
                <a:cs typeface="Gotham Pro Light" panose="02000503030000020004" pitchFamily="50" charset="0"/>
              </a:rPr>
              <a:t>Online Sincrónica</a:t>
            </a:r>
          </a:p>
        </p:txBody>
      </p:sp>
      <p:sp>
        <p:nvSpPr>
          <p:cNvPr id="16" name="Rectángulo 15">
            <a:extLst>
              <a:ext uri="{FF2B5EF4-FFF2-40B4-BE49-F238E27FC236}">
                <a16:creationId xmlns:a16="http://schemas.microsoft.com/office/drawing/2014/main" id="{60343982-28BA-48FD-A7BB-02ACB13F3EC1}"/>
              </a:ext>
            </a:extLst>
          </p:cNvPr>
          <p:cNvSpPr/>
          <p:nvPr/>
        </p:nvSpPr>
        <p:spPr>
          <a:xfrm>
            <a:off x="4043672" y="2925295"/>
            <a:ext cx="1568057" cy="521875"/>
          </a:xfrm>
          <a:prstGeom prst="rect">
            <a:avLst/>
          </a:prstGeom>
          <a:noFill/>
          <a:ln w="12700">
            <a:solidFill>
              <a:srgbClr val="FF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rgbClr val="FF5200"/>
                </a:solidFill>
                <a:cs typeface="Gotham Pro Light" panose="02000503030000020004" pitchFamily="50" charset="0"/>
              </a:rPr>
              <a:t>Online Asincrónica</a:t>
            </a:r>
          </a:p>
        </p:txBody>
      </p:sp>
      <p:sp>
        <p:nvSpPr>
          <p:cNvPr id="17" name="Rectángulo 16">
            <a:extLst>
              <a:ext uri="{FF2B5EF4-FFF2-40B4-BE49-F238E27FC236}">
                <a16:creationId xmlns:a16="http://schemas.microsoft.com/office/drawing/2014/main" id="{CCDE2B44-0A7B-43B0-97CC-FA394111444F}"/>
              </a:ext>
            </a:extLst>
          </p:cNvPr>
          <p:cNvSpPr/>
          <p:nvPr/>
        </p:nvSpPr>
        <p:spPr>
          <a:xfrm>
            <a:off x="4043673" y="5075212"/>
            <a:ext cx="1568056" cy="592049"/>
          </a:xfrm>
          <a:prstGeom prst="rect">
            <a:avLst/>
          </a:prstGeom>
          <a:noFill/>
          <a:ln w="12700">
            <a:solidFill>
              <a:srgbClr val="FF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solidFill>
                  <a:srgbClr val="FF5200"/>
                </a:solidFill>
                <a:cs typeface="Gotham Pro Light" panose="02000503030000020004" pitchFamily="50" charset="0"/>
              </a:rPr>
              <a:t>Online Asincrónica </a:t>
            </a:r>
            <a:r>
              <a:rPr lang="es-CL" b="1" dirty="0" err="1">
                <a:solidFill>
                  <a:srgbClr val="FF5200"/>
                </a:solidFill>
                <a:cs typeface="Gotham Pro Light" panose="02000503030000020004" pitchFamily="50" charset="0"/>
              </a:rPr>
              <a:t>Autoinstructiva</a:t>
            </a:r>
            <a:endParaRPr lang="es-CL" b="1" dirty="0">
              <a:solidFill>
                <a:srgbClr val="FF5200"/>
              </a:solidFill>
              <a:cs typeface="Gotham Pro Light" panose="02000503030000020004" pitchFamily="50" charset="0"/>
            </a:endParaRPr>
          </a:p>
        </p:txBody>
      </p:sp>
      <p:cxnSp>
        <p:nvCxnSpPr>
          <p:cNvPr id="18" name="Conector: angular 17">
            <a:extLst>
              <a:ext uri="{FF2B5EF4-FFF2-40B4-BE49-F238E27FC236}">
                <a16:creationId xmlns:a16="http://schemas.microsoft.com/office/drawing/2014/main" id="{B9ABE7CB-0D6F-456D-9B7C-5E38DADD94BA}"/>
              </a:ext>
            </a:extLst>
          </p:cNvPr>
          <p:cNvCxnSpPr>
            <a:cxnSpLocks/>
            <a:stCxn id="11" idx="3"/>
            <a:endCxn id="15" idx="1"/>
          </p:cNvCxnSpPr>
          <p:nvPr/>
        </p:nvCxnSpPr>
        <p:spPr>
          <a:xfrm flipV="1">
            <a:off x="3196127" y="1190739"/>
            <a:ext cx="847546" cy="1996573"/>
          </a:xfrm>
          <a:prstGeom prst="bentConnector3">
            <a:avLst/>
          </a:prstGeom>
          <a:ln w="12700">
            <a:solidFill>
              <a:srgbClr val="FF5200"/>
            </a:solidFill>
          </a:ln>
        </p:spPr>
        <p:style>
          <a:lnRef idx="1">
            <a:schemeClr val="accent1"/>
          </a:lnRef>
          <a:fillRef idx="0">
            <a:schemeClr val="accent1"/>
          </a:fillRef>
          <a:effectRef idx="0">
            <a:schemeClr val="accent1"/>
          </a:effectRef>
          <a:fontRef idx="minor">
            <a:schemeClr val="tx1"/>
          </a:fontRef>
        </p:style>
      </p:cxnSp>
      <p:cxnSp>
        <p:nvCxnSpPr>
          <p:cNvPr id="19" name="Conector: angular 18">
            <a:extLst>
              <a:ext uri="{FF2B5EF4-FFF2-40B4-BE49-F238E27FC236}">
                <a16:creationId xmlns:a16="http://schemas.microsoft.com/office/drawing/2014/main" id="{460E2807-1B6E-421B-A35E-1FEFAACAA590}"/>
              </a:ext>
            </a:extLst>
          </p:cNvPr>
          <p:cNvCxnSpPr>
            <a:cxnSpLocks/>
            <a:stCxn id="11" idx="3"/>
            <a:endCxn id="17" idx="1"/>
          </p:cNvCxnSpPr>
          <p:nvPr/>
        </p:nvCxnSpPr>
        <p:spPr>
          <a:xfrm>
            <a:off x="3196127" y="3187312"/>
            <a:ext cx="847546" cy="2183925"/>
          </a:xfrm>
          <a:prstGeom prst="bentConnector3">
            <a:avLst/>
          </a:prstGeom>
          <a:ln w="12700">
            <a:solidFill>
              <a:srgbClr val="FF5200"/>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B6FCDB97-8414-457B-8BDE-F881BEFE4C86}"/>
              </a:ext>
            </a:extLst>
          </p:cNvPr>
          <p:cNvCxnSpPr>
            <a:cxnSpLocks/>
            <a:stCxn id="11" idx="3"/>
            <a:endCxn id="16" idx="1"/>
          </p:cNvCxnSpPr>
          <p:nvPr/>
        </p:nvCxnSpPr>
        <p:spPr>
          <a:xfrm flipV="1">
            <a:off x="3196127" y="3186233"/>
            <a:ext cx="847545" cy="1079"/>
          </a:xfrm>
          <a:prstGeom prst="line">
            <a:avLst/>
          </a:prstGeom>
          <a:ln w="12700">
            <a:solidFill>
              <a:srgbClr val="FF5200"/>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7A0FF135-55F3-4B83-A435-B39D594EC14F}"/>
              </a:ext>
            </a:extLst>
          </p:cNvPr>
          <p:cNvCxnSpPr>
            <a:stCxn id="15" idx="3"/>
            <a:endCxn id="2" idx="1"/>
          </p:cNvCxnSpPr>
          <p:nvPr/>
        </p:nvCxnSpPr>
        <p:spPr>
          <a:xfrm>
            <a:off x="5611729" y="1190739"/>
            <a:ext cx="395962" cy="9480"/>
          </a:xfrm>
          <a:prstGeom prst="line">
            <a:avLst/>
          </a:prstGeom>
          <a:ln w="12700">
            <a:solidFill>
              <a:srgbClr val="FF5200"/>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D13EB3A8-0569-41EA-8D0E-E140FE44EDB2}"/>
              </a:ext>
            </a:extLst>
          </p:cNvPr>
          <p:cNvCxnSpPr>
            <a:cxnSpLocks/>
            <a:stCxn id="16" idx="3"/>
            <a:endCxn id="3" idx="1"/>
          </p:cNvCxnSpPr>
          <p:nvPr/>
        </p:nvCxnSpPr>
        <p:spPr>
          <a:xfrm>
            <a:off x="5611729" y="3186233"/>
            <a:ext cx="395961" cy="372"/>
          </a:xfrm>
          <a:prstGeom prst="line">
            <a:avLst/>
          </a:prstGeom>
          <a:ln w="12700">
            <a:solidFill>
              <a:srgbClr val="FF5200"/>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3D965629-E363-4676-9CDB-D20228CDCCE0}"/>
              </a:ext>
            </a:extLst>
          </p:cNvPr>
          <p:cNvCxnSpPr>
            <a:cxnSpLocks/>
            <a:stCxn id="17" idx="3"/>
            <a:endCxn id="4" idx="1"/>
          </p:cNvCxnSpPr>
          <p:nvPr/>
        </p:nvCxnSpPr>
        <p:spPr>
          <a:xfrm>
            <a:off x="5611729" y="5371237"/>
            <a:ext cx="335029" cy="5640"/>
          </a:xfrm>
          <a:prstGeom prst="line">
            <a:avLst/>
          </a:prstGeom>
          <a:ln w="12700">
            <a:solidFill>
              <a:srgbClr val="FF5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030740"/>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9224</TotalTime>
  <Words>1489</Words>
  <Application>Microsoft Macintosh PowerPoint</Application>
  <PresentationFormat>Panorámica</PresentationFormat>
  <Paragraphs>120</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Open Sans Semibold</vt:lpstr>
      <vt:lpstr>Calibri</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Yessica Sandoval Sandoval</cp:lastModifiedBy>
  <cp:revision>44</cp:revision>
  <dcterms:created xsi:type="dcterms:W3CDTF">2021-12-09T13:10:35Z</dcterms:created>
  <dcterms:modified xsi:type="dcterms:W3CDTF">2023-11-21T21:17:22Z</dcterms:modified>
</cp:coreProperties>
</file>